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6" r:id="rId3"/>
    <p:sldId id="258" r:id="rId4"/>
    <p:sldId id="259" r:id="rId5"/>
    <p:sldId id="267" r:id="rId6"/>
    <p:sldId id="277" r:id="rId7"/>
    <p:sldId id="280" r:id="rId8"/>
    <p:sldId id="281" r:id="rId9"/>
    <p:sldId id="282" r:id="rId10"/>
    <p:sldId id="261" r:id="rId11"/>
    <p:sldId id="262" r:id="rId12"/>
    <p:sldId id="263" r:id="rId13"/>
    <p:sldId id="265" r:id="rId14"/>
    <p:sldId id="266"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50"/>
  </p:normalViewPr>
  <p:slideViewPr>
    <p:cSldViewPr snapToGrid="0">
      <p:cViewPr varScale="1">
        <p:scale>
          <a:sx n="115" d="100"/>
          <a:sy n="115" d="100"/>
        </p:scale>
        <p:origin x="23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15D088-331B-4A56-A312-E96B64AB1E4D}" type="doc">
      <dgm:prSet loTypeId="urn:microsoft.com/office/officeart/2008/layout/LinedList" loCatId="list" qsTypeId="urn:microsoft.com/office/officeart/2005/8/quickstyle/simple2" qsCatId="simple" csTypeId="urn:microsoft.com/office/officeart/2005/8/colors/colorful5" csCatId="colorful"/>
      <dgm:spPr/>
      <dgm:t>
        <a:bodyPr/>
        <a:lstStyle/>
        <a:p>
          <a:endParaRPr lang="en-US"/>
        </a:p>
      </dgm:t>
    </dgm:pt>
    <dgm:pt modelId="{E292D1A4-B3F5-42D7-AC85-EB798D5E1E3B}">
      <dgm:prSet/>
      <dgm:spPr/>
      <dgm:t>
        <a:bodyPr/>
        <a:lstStyle/>
        <a:p>
          <a:r>
            <a:rPr lang="en-US" dirty="0"/>
            <a:t>Generate customized rubrics by selecting options that suit your needs, and engage with the chatbot for tailored, user-specific requirements.</a:t>
          </a:r>
        </a:p>
      </dgm:t>
    </dgm:pt>
    <dgm:pt modelId="{39AFDE0A-AB4E-4EA2-9051-C81C44EF00DD}" type="parTrans" cxnId="{BD4F2A93-7316-4F1F-8BCA-01C10B42C3BE}">
      <dgm:prSet/>
      <dgm:spPr/>
      <dgm:t>
        <a:bodyPr/>
        <a:lstStyle/>
        <a:p>
          <a:endParaRPr lang="en-US"/>
        </a:p>
      </dgm:t>
    </dgm:pt>
    <dgm:pt modelId="{1996DE5B-C76A-443A-BA1E-816469BB2923}" type="sibTrans" cxnId="{BD4F2A93-7316-4F1F-8BCA-01C10B42C3BE}">
      <dgm:prSet/>
      <dgm:spPr/>
      <dgm:t>
        <a:bodyPr/>
        <a:lstStyle/>
        <a:p>
          <a:endParaRPr lang="en-US"/>
        </a:p>
      </dgm:t>
    </dgm:pt>
    <dgm:pt modelId="{C8B32234-4252-4E98-AEBE-DED11109F8B0}">
      <dgm:prSet/>
      <dgm:spPr/>
      <dgm:t>
        <a:bodyPr/>
        <a:lstStyle/>
        <a:p>
          <a:r>
            <a:rPr lang="en-US" dirty="0"/>
            <a:t>Leveraging technologies like Retrieval-Augmented Generation (RAG), the system enriches rubric creation with contextual knowledge, enhancing accuracy and effectiveness.</a:t>
          </a:r>
        </a:p>
      </dgm:t>
    </dgm:pt>
    <dgm:pt modelId="{158D4557-D5FE-4A37-9888-C1746C6B4BE4}" type="parTrans" cxnId="{A38CB43D-2215-443D-917D-C2229BF8D80E}">
      <dgm:prSet/>
      <dgm:spPr/>
      <dgm:t>
        <a:bodyPr/>
        <a:lstStyle/>
        <a:p>
          <a:endParaRPr lang="en-US"/>
        </a:p>
      </dgm:t>
    </dgm:pt>
    <dgm:pt modelId="{57789442-F474-4ADD-ACA1-9A89AC0C4298}" type="sibTrans" cxnId="{A38CB43D-2215-443D-917D-C2229BF8D80E}">
      <dgm:prSet/>
      <dgm:spPr/>
      <dgm:t>
        <a:bodyPr/>
        <a:lstStyle/>
        <a:p>
          <a:endParaRPr lang="en-US"/>
        </a:p>
      </dgm:t>
    </dgm:pt>
    <dgm:pt modelId="{307AF70C-E4AC-40F2-9C15-7E04D009E8C8}">
      <dgm:prSet/>
      <dgm:spPr/>
      <dgm:t>
        <a:bodyPr/>
        <a:lstStyle/>
        <a:p>
          <a:r>
            <a:rPr lang="en-US" dirty="0"/>
            <a:t>An AI-driven automated rubric generation system utilizing LLMs &amp; AI, through advanced data input, criteria definition, and inclusive reporting, resulting in improved educational outcomes.</a:t>
          </a:r>
        </a:p>
      </dgm:t>
    </dgm:pt>
    <dgm:pt modelId="{9AB3059C-013E-4975-B00A-4F2472F94CE0}" type="sibTrans" cxnId="{6CF39FF5-DF34-4C6C-83CB-D9DE0B4D2C65}">
      <dgm:prSet/>
      <dgm:spPr/>
      <dgm:t>
        <a:bodyPr/>
        <a:lstStyle/>
        <a:p>
          <a:endParaRPr lang="en-US"/>
        </a:p>
      </dgm:t>
    </dgm:pt>
    <dgm:pt modelId="{CF40F1E9-1670-4043-912C-2FA4200B20B7}" type="parTrans" cxnId="{6CF39FF5-DF34-4C6C-83CB-D9DE0B4D2C65}">
      <dgm:prSet/>
      <dgm:spPr/>
      <dgm:t>
        <a:bodyPr/>
        <a:lstStyle/>
        <a:p>
          <a:endParaRPr lang="en-US"/>
        </a:p>
      </dgm:t>
    </dgm:pt>
    <dgm:pt modelId="{A07976DA-FB40-E547-A741-6F187F2835A8}" type="pres">
      <dgm:prSet presAssocID="{3B15D088-331B-4A56-A312-E96B64AB1E4D}" presName="vert0" presStyleCnt="0">
        <dgm:presLayoutVars>
          <dgm:dir/>
          <dgm:animOne val="branch"/>
          <dgm:animLvl val="lvl"/>
        </dgm:presLayoutVars>
      </dgm:prSet>
      <dgm:spPr/>
    </dgm:pt>
    <dgm:pt modelId="{823E2F45-0C33-A94A-99D1-177DFE164A27}" type="pres">
      <dgm:prSet presAssocID="{307AF70C-E4AC-40F2-9C15-7E04D009E8C8}" presName="thickLine" presStyleLbl="alignNode1" presStyleIdx="0" presStyleCnt="3"/>
      <dgm:spPr/>
    </dgm:pt>
    <dgm:pt modelId="{A612188C-A44E-4B43-B3FD-F5960640A4FB}" type="pres">
      <dgm:prSet presAssocID="{307AF70C-E4AC-40F2-9C15-7E04D009E8C8}" presName="horz1" presStyleCnt="0"/>
      <dgm:spPr/>
    </dgm:pt>
    <dgm:pt modelId="{BA2A7570-15C2-8A47-9510-70744EFE41FB}" type="pres">
      <dgm:prSet presAssocID="{307AF70C-E4AC-40F2-9C15-7E04D009E8C8}" presName="tx1" presStyleLbl="revTx" presStyleIdx="0" presStyleCnt="3"/>
      <dgm:spPr/>
    </dgm:pt>
    <dgm:pt modelId="{5E01E2BC-C5B0-E345-9BDB-9133BE41CF8B}" type="pres">
      <dgm:prSet presAssocID="{307AF70C-E4AC-40F2-9C15-7E04D009E8C8}" presName="vert1" presStyleCnt="0"/>
      <dgm:spPr/>
    </dgm:pt>
    <dgm:pt modelId="{1DF6AA9C-C6F8-2342-A223-5058198320C8}" type="pres">
      <dgm:prSet presAssocID="{E292D1A4-B3F5-42D7-AC85-EB798D5E1E3B}" presName="thickLine" presStyleLbl="alignNode1" presStyleIdx="1" presStyleCnt="3"/>
      <dgm:spPr/>
    </dgm:pt>
    <dgm:pt modelId="{A13EE21C-A8C6-6241-AE4B-04E51C648BAA}" type="pres">
      <dgm:prSet presAssocID="{E292D1A4-B3F5-42D7-AC85-EB798D5E1E3B}" presName="horz1" presStyleCnt="0"/>
      <dgm:spPr/>
    </dgm:pt>
    <dgm:pt modelId="{F55371FA-BABF-F049-A8BA-1D1D4214B9C9}" type="pres">
      <dgm:prSet presAssocID="{E292D1A4-B3F5-42D7-AC85-EB798D5E1E3B}" presName="tx1" presStyleLbl="revTx" presStyleIdx="1" presStyleCnt="3"/>
      <dgm:spPr/>
    </dgm:pt>
    <dgm:pt modelId="{48C28E59-A841-B843-A550-AEE8F5172264}" type="pres">
      <dgm:prSet presAssocID="{E292D1A4-B3F5-42D7-AC85-EB798D5E1E3B}" presName="vert1" presStyleCnt="0"/>
      <dgm:spPr/>
    </dgm:pt>
    <dgm:pt modelId="{5BBCFEB3-45A5-4D41-BD74-3EC1D3B90850}" type="pres">
      <dgm:prSet presAssocID="{C8B32234-4252-4E98-AEBE-DED11109F8B0}" presName="thickLine" presStyleLbl="alignNode1" presStyleIdx="2" presStyleCnt="3"/>
      <dgm:spPr/>
    </dgm:pt>
    <dgm:pt modelId="{AB09AC5A-2D86-5F40-9DD2-E676A67FF1AE}" type="pres">
      <dgm:prSet presAssocID="{C8B32234-4252-4E98-AEBE-DED11109F8B0}" presName="horz1" presStyleCnt="0"/>
      <dgm:spPr/>
    </dgm:pt>
    <dgm:pt modelId="{3E1C363D-D13A-8C4C-8FCD-AFCABFC4B6B1}" type="pres">
      <dgm:prSet presAssocID="{C8B32234-4252-4E98-AEBE-DED11109F8B0}" presName="tx1" presStyleLbl="revTx" presStyleIdx="2" presStyleCnt="3"/>
      <dgm:spPr/>
    </dgm:pt>
    <dgm:pt modelId="{8A320625-597E-F54B-8482-66A21602785B}" type="pres">
      <dgm:prSet presAssocID="{C8B32234-4252-4E98-AEBE-DED11109F8B0}" presName="vert1" presStyleCnt="0"/>
      <dgm:spPr/>
    </dgm:pt>
  </dgm:ptLst>
  <dgm:cxnLst>
    <dgm:cxn modelId="{20E3260B-EB3C-DB46-B90F-41C84C56BFA0}" type="presOf" srcId="{3B15D088-331B-4A56-A312-E96B64AB1E4D}" destId="{A07976DA-FB40-E547-A741-6F187F2835A8}" srcOrd="0" destOrd="0" presId="urn:microsoft.com/office/officeart/2008/layout/LinedList"/>
    <dgm:cxn modelId="{3E13B73A-3170-9B48-977B-D5E1E63DAB9C}" type="presOf" srcId="{307AF70C-E4AC-40F2-9C15-7E04D009E8C8}" destId="{BA2A7570-15C2-8A47-9510-70744EFE41FB}" srcOrd="0" destOrd="0" presId="urn:microsoft.com/office/officeart/2008/layout/LinedList"/>
    <dgm:cxn modelId="{A38CB43D-2215-443D-917D-C2229BF8D80E}" srcId="{3B15D088-331B-4A56-A312-E96B64AB1E4D}" destId="{C8B32234-4252-4E98-AEBE-DED11109F8B0}" srcOrd="2" destOrd="0" parTransId="{158D4557-D5FE-4A37-9888-C1746C6B4BE4}" sibTransId="{57789442-F474-4ADD-ACA1-9A89AC0C4298}"/>
    <dgm:cxn modelId="{F205DC50-0C63-8D4D-A9A1-08B96ED6DA77}" type="presOf" srcId="{C8B32234-4252-4E98-AEBE-DED11109F8B0}" destId="{3E1C363D-D13A-8C4C-8FCD-AFCABFC4B6B1}" srcOrd="0" destOrd="0" presId="urn:microsoft.com/office/officeart/2008/layout/LinedList"/>
    <dgm:cxn modelId="{2DB5C059-1A65-1F4F-8625-8E7400938051}" type="presOf" srcId="{E292D1A4-B3F5-42D7-AC85-EB798D5E1E3B}" destId="{F55371FA-BABF-F049-A8BA-1D1D4214B9C9}" srcOrd="0" destOrd="0" presId="urn:microsoft.com/office/officeart/2008/layout/LinedList"/>
    <dgm:cxn modelId="{BD4F2A93-7316-4F1F-8BCA-01C10B42C3BE}" srcId="{3B15D088-331B-4A56-A312-E96B64AB1E4D}" destId="{E292D1A4-B3F5-42D7-AC85-EB798D5E1E3B}" srcOrd="1" destOrd="0" parTransId="{39AFDE0A-AB4E-4EA2-9051-C81C44EF00DD}" sibTransId="{1996DE5B-C76A-443A-BA1E-816469BB2923}"/>
    <dgm:cxn modelId="{6CF39FF5-DF34-4C6C-83CB-D9DE0B4D2C65}" srcId="{3B15D088-331B-4A56-A312-E96B64AB1E4D}" destId="{307AF70C-E4AC-40F2-9C15-7E04D009E8C8}" srcOrd="0" destOrd="0" parTransId="{CF40F1E9-1670-4043-912C-2FA4200B20B7}" sibTransId="{9AB3059C-013E-4975-B00A-4F2472F94CE0}"/>
    <dgm:cxn modelId="{BE39DF19-694E-8A49-B639-855731C3BD53}" type="presParOf" srcId="{A07976DA-FB40-E547-A741-6F187F2835A8}" destId="{823E2F45-0C33-A94A-99D1-177DFE164A27}" srcOrd="0" destOrd="0" presId="urn:microsoft.com/office/officeart/2008/layout/LinedList"/>
    <dgm:cxn modelId="{01739285-F40D-4244-9605-E35C61020295}" type="presParOf" srcId="{A07976DA-FB40-E547-A741-6F187F2835A8}" destId="{A612188C-A44E-4B43-B3FD-F5960640A4FB}" srcOrd="1" destOrd="0" presId="urn:microsoft.com/office/officeart/2008/layout/LinedList"/>
    <dgm:cxn modelId="{F2BA66A8-87D8-F545-9435-40CFC0E0571F}" type="presParOf" srcId="{A612188C-A44E-4B43-B3FD-F5960640A4FB}" destId="{BA2A7570-15C2-8A47-9510-70744EFE41FB}" srcOrd="0" destOrd="0" presId="urn:microsoft.com/office/officeart/2008/layout/LinedList"/>
    <dgm:cxn modelId="{E7BB02C2-36C0-7C40-8F0B-3D976FF03349}" type="presParOf" srcId="{A612188C-A44E-4B43-B3FD-F5960640A4FB}" destId="{5E01E2BC-C5B0-E345-9BDB-9133BE41CF8B}" srcOrd="1" destOrd="0" presId="urn:microsoft.com/office/officeart/2008/layout/LinedList"/>
    <dgm:cxn modelId="{9A165FEF-C8B2-8340-A979-FF830004ABB7}" type="presParOf" srcId="{A07976DA-FB40-E547-A741-6F187F2835A8}" destId="{1DF6AA9C-C6F8-2342-A223-5058198320C8}" srcOrd="2" destOrd="0" presId="urn:microsoft.com/office/officeart/2008/layout/LinedList"/>
    <dgm:cxn modelId="{BBD50E71-C744-C74E-87D2-C6AD481BDA49}" type="presParOf" srcId="{A07976DA-FB40-E547-A741-6F187F2835A8}" destId="{A13EE21C-A8C6-6241-AE4B-04E51C648BAA}" srcOrd="3" destOrd="0" presId="urn:microsoft.com/office/officeart/2008/layout/LinedList"/>
    <dgm:cxn modelId="{815EC9F6-40BB-AF42-9F09-D862AC220D4D}" type="presParOf" srcId="{A13EE21C-A8C6-6241-AE4B-04E51C648BAA}" destId="{F55371FA-BABF-F049-A8BA-1D1D4214B9C9}" srcOrd="0" destOrd="0" presId="urn:microsoft.com/office/officeart/2008/layout/LinedList"/>
    <dgm:cxn modelId="{011EBF09-E86C-2441-A409-B005853CFF17}" type="presParOf" srcId="{A13EE21C-A8C6-6241-AE4B-04E51C648BAA}" destId="{48C28E59-A841-B843-A550-AEE8F5172264}" srcOrd="1" destOrd="0" presId="urn:microsoft.com/office/officeart/2008/layout/LinedList"/>
    <dgm:cxn modelId="{AF45B856-2D82-6C4B-AF96-0F900538BA0F}" type="presParOf" srcId="{A07976DA-FB40-E547-A741-6F187F2835A8}" destId="{5BBCFEB3-45A5-4D41-BD74-3EC1D3B90850}" srcOrd="4" destOrd="0" presId="urn:microsoft.com/office/officeart/2008/layout/LinedList"/>
    <dgm:cxn modelId="{3E177EF4-BCE9-2645-8146-841C50FFB3C9}" type="presParOf" srcId="{A07976DA-FB40-E547-A741-6F187F2835A8}" destId="{AB09AC5A-2D86-5F40-9DD2-E676A67FF1AE}" srcOrd="5" destOrd="0" presId="urn:microsoft.com/office/officeart/2008/layout/LinedList"/>
    <dgm:cxn modelId="{B0ADBB53-B9F8-F249-9051-7415DAAC72F7}" type="presParOf" srcId="{AB09AC5A-2D86-5F40-9DD2-E676A67FF1AE}" destId="{3E1C363D-D13A-8C4C-8FCD-AFCABFC4B6B1}" srcOrd="0" destOrd="0" presId="urn:microsoft.com/office/officeart/2008/layout/LinedList"/>
    <dgm:cxn modelId="{80E4AE4B-DD1E-0745-B503-53DBAD1B5F46}" type="presParOf" srcId="{AB09AC5A-2D86-5F40-9DD2-E676A67FF1AE}" destId="{8A320625-597E-F54B-8482-66A21602785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3D553E-AAF0-46B5-B640-0B697097AF1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E67D4D4A-E95A-4DEF-9E75-984E53BEEE35}">
      <dgm:prSet/>
      <dgm:spPr/>
      <dgm:t>
        <a:bodyPr/>
        <a:lstStyle/>
        <a:p>
          <a:pPr>
            <a:lnSpc>
              <a:spcPct val="100000"/>
            </a:lnSpc>
          </a:pPr>
          <a:r>
            <a:rPr lang="en-US" b="1"/>
            <a:t>Ensure Consistent and Fair Assessments:</a:t>
          </a:r>
          <a:r>
            <a:rPr lang="en-US"/>
            <a:t> Deploy advanced AI and LLM technologies to standardize grading criteria, ensuring fairness and reliability in assessments across diverse educational contexts, leading to improved trust and satisfaction among stakeholders.</a:t>
          </a:r>
        </a:p>
      </dgm:t>
    </dgm:pt>
    <dgm:pt modelId="{67DEA317-20A6-45E1-8DA4-6FCC4BAC0C05}" type="parTrans" cxnId="{0CF8D2F0-72FF-4696-8D7E-D6DE8AE7B18D}">
      <dgm:prSet/>
      <dgm:spPr/>
      <dgm:t>
        <a:bodyPr/>
        <a:lstStyle/>
        <a:p>
          <a:endParaRPr lang="en-US"/>
        </a:p>
      </dgm:t>
    </dgm:pt>
    <dgm:pt modelId="{AF3418DF-45A8-433D-96B7-58671873D3F0}" type="sibTrans" cxnId="{0CF8D2F0-72FF-4696-8D7E-D6DE8AE7B18D}">
      <dgm:prSet/>
      <dgm:spPr/>
      <dgm:t>
        <a:bodyPr/>
        <a:lstStyle/>
        <a:p>
          <a:endParaRPr lang="en-US"/>
        </a:p>
      </dgm:t>
    </dgm:pt>
    <dgm:pt modelId="{95EF0E02-FF0E-4C4F-B106-D72C27D35B57}">
      <dgm:prSet/>
      <dgm:spPr/>
      <dgm:t>
        <a:bodyPr/>
        <a:lstStyle/>
        <a:p>
          <a:pPr>
            <a:lnSpc>
              <a:spcPct val="100000"/>
            </a:lnSpc>
          </a:pPr>
          <a:r>
            <a:rPr lang="en-US" b="1" dirty="0"/>
            <a:t>Enhance Educational Efficiency:</a:t>
          </a:r>
          <a:r>
            <a:rPr lang="en-US" dirty="0"/>
            <a:t> Implement the AI-driven Automated Rubric Generation System to reduce grading time, allowing educators to focus more on teaching and student engagement, thereby improving overall educational productivity.</a:t>
          </a:r>
        </a:p>
      </dgm:t>
    </dgm:pt>
    <dgm:pt modelId="{59611DCE-0471-2644-805B-0A67F9FA30A5}" type="parTrans" cxnId="{45AD8A42-19D9-B040-9A83-B95C72A1D6F1}">
      <dgm:prSet/>
      <dgm:spPr/>
      <dgm:t>
        <a:bodyPr/>
        <a:lstStyle/>
        <a:p>
          <a:endParaRPr lang="en-US"/>
        </a:p>
      </dgm:t>
    </dgm:pt>
    <dgm:pt modelId="{FB100DEC-287F-0449-801A-6AB1D03298C4}" type="sibTrans" cxnId="{45AD8A42-19D9-B040-9A83-B95C72A1D6F1}">
      <dgm:prSet/>
      <dgm:spPr/>
      <dgm:t>
        <a:bodyPr/>
        <a:lstStyle/>
        <a:p>
          <a:endParaRPr lang="en-US"/>
        </a:p>
      </dgm:t>
    </dgm:pt>
    <dgm:pt modelId="{8175453E-AE28-E74F-AB0A-61897AB73BFE}" type="pres">
      <dgm:prSet presAssocID="{5C3D553E-AAF0-46B5-B640-0B697097AF1C}" presName="vert0" presStyleCnt="0">
        <dgm:presLayoutVars>
          <dgm:dir/>
          <dgm:animOne val="branch"/>
          <dgm:animLvl val="lvl"/>
        </dgm:presLayoutVars>
      </dgm:prSet>
      <dgm:spPr/>
    </dgm:pt>
    <dgm:pt modelId="{58B44B72-C0FD-EB49-812D-44344D470D2A}" type="pres">
      <dgm:prSet presAssocID="{95EF0E02-FF0E-4C4F-B106-D72C27D35B57}" presName="thickLine" presStyleLbl="alignNode1" presStyleIdx="0" presStyleCnt="2"/>
      <dgm:spPr/>
    </dgm:pt>
    <dgm:pt modelId="{94B81CE3-D503-164F-92A0-16B8B8FD4614}" type="pres">
      <dgm:prSet presAssocID="{95EF0E02-FF0E-4C4F-B106-D72C27D35B57}" presName="horz1" presStyleCnt="0"/>
      <dgm:spPr/>
    </dgm:pt>
    <dgm:pt modelId="{6D4F6B53-3398-C74B-9277-432A0C136F54}" type="pres">
      <dgm:prSet presAssocID="{95EF0E02-FF0E-4C4F-B106-D72C27D35B57}" presName="tx1" presStyleLbl="revTx" presStyleIdx="0" presStyleCnt="2"/>
      <dgm:spPr/>
    </dgm:pt>
    <dgm:pt modelId="{95A5585C-0767-8542-B19C-B991BB2DF2E4}" type="pres">
      <dgm:prSet presAssocID="{95EF0E02-FF0E-4C4F-B106-D72C27D35B57}" presName="vert1" presStyleCnt="0"/>
      <dgm:spPr/>
    </dgm:pt>
    <dgm:pt modelId="{0828F0CD-F9E7-4241-8A36-34106C89E03B}" type="pres">
      <dgm:prSet presAssocID="{E67D4D4A-E95A-4DEF-9E75-984E53BEEE35}" presName="thickLine" presStyleLbl="alignNode1" presStyleIdx="1" presStyleCnt="2"/>
      <dgm:spPr/>
    </dgm:pt>
    <dgm:pt modelId="{7972FA67-93A4-5246-9F9D-62D1ACE88CF2}" type="pres">
      <dgm:prSet presAssocID="{E67D4D4A-E95A-4DEF-9E75-984E53BEEE35}" presName="horz1" presStyleCnt="0"/>
      <dgm:spPr/>
    </dgm:pt>
    <dgm:pt modelId="{D7F907CF-4F82-C643-8C8B-C2C950EFC1D2}" type="pres">
      <dgm:prSet presAssocID="{E67D4D4A-E95A-4DEF-9E75-984E53BEEE35}" presName="tx1" presStyleLbl="revTx" presStyleIdx="1" presStyleCnt="2"/>
      <dgm:spPr/>
    </dgm:pt>
    <dgm:pt modelId="{42B19456-1163-6F46-982C-80E55066F3D8}" type="pres">
      <dgm:prSet presAssocID="{E67D4D4A-E95A-4DEF-9E75-984E53BEEE35}" presName="vert1" presStyleCnt="0"/>
      <dgm:spPr/>
    </dgm:pt>
  </dgm:ptLst>
  <dgm:cxnLst>
    <dgm:cxn modelId="{E8C32709-6FC6-934B-B944-C898117A07F0}" type="presOf" srcId="{95EF0E02-FF0E-4C4F-B106-D72C27D35B57}" destId="{6D4F6B53-3398-C74B-9277-432A0C136F54}" srcOrd="0" destOrd="0" presId="urn:microsoft.com/office/officeart/2008/layout/LinedList"/>
    <dgm:cxn modelId="{7802AF0E-EE31-BC43-A71A-AB2E22B699CB}" type="presOf" srcId="{5C3D553E-AAF0-46B5-B640-0B697097AF1C}" destId="{8175453E-AE28-E74F-AB0A-61897AB73BFE}" srcOrd="0" destOrd="0" presId="urn:microsoft.com/office/officeart/2008/layout/LinedList"/>
    <dgm:cxn modelId="{45AD8A42-19D9-B040-9A83-B95C72A1D6F1}" srcId="{5C3D553E-AAF0-46B5-B640-0B697097AF1C}" destId="{95EF0E02-FF0E-4C4F-B106-D72C27D35B57}" srcOrd="0" destOrd="0" parTransId="{59611DCE-0471-2644-805B-0A67F9FA30A5}" sibTransId="{FB100DEC-287F-0449-801A-6AB1D03298C4}"/>
    <dgm:cxn modelId="{C59EB272-CDC2-8F42-AE9F-BFCC23E66115}" type="presOf" srcId="{E67D4D4A-E95A-4DEF-9E75-984E53BEEE35}" destId="{D7F907CF-4F82-C643-8C8B-C2C950EFC1D2}" srcOrd="0" destOrd="0" presId="urn:microsoft.com/office/officeart/2008/layout/LinedList"/>
    <dgm:cxn modelId="{0CF8D2F0-72FF-4696-8D7E-D6DE8AE7B18D}" srcId="{5C3D553E-AAF0-46B5-B640-0B697097AF1C}" destId="{E67D4D4A-E95A-4DEF-9E75-984E53BEEE35}" srcOrd="1" destOrd="0" parTransId="{67DEA317-20A6-45E1-8DA4-6FCC4BAC0C05}" sibTransId="{AF3418DF-45A8-433D-96B7-58671873D3F0}"/>
    <dgm:cxn modelId="{BD96DECE-8BA6-DA41-B16C-DC8F8A67B3F8}" type="presParOf" srcId="{8175453E-AE28-E74F-AB0A-61897AB73BFE}" destId="{58B44B72-C0FD-EB49-812D-44344D470D2A}" srcOrd="0" destOrd="0" presId="urn:microsoft.com/office/officeart/2008/layout/LinedList"/>
    <dgm:cxn modelId="{2481C587-90B0-EF4F-9D7C-7259F3D11EE7}" type="presParOf" srcId="{8175453E-AE28-E74F-AB0A-61897AB73BFE}" destId="{94B81CE3-D503-164F-92A0-16B8B8FD4614}" srcOrd="1" destOrd="0" presId="urn:microsoft.com/office/officeart/2008/layout/LinedList"/>
    <dgm:cxn modelId="{BEF0C00F-6DDC-4A40-B290-99D0BC661F27}" type="presParOf" srcId="{94B81CE3-D503-164F-92A0-16B8B8FD4614}" destId="{6D4F6B53-3398-C74B-9277-432A0C136F54}" srcOrd="0" destOrd="0" presId="urn:microsoft.com/office/officeart/2008/layout/LinedList"/>
    <dgm:cxn modelId="{C05578BF-F092-B94E-A3D1-5F21113E5105}" type="presParOf" srcId="{94B81CE3-D503-164F-92A0-16B8B8FD4614}" destId="{95A5585C-0767-8542-B19C-B991BB2DF2E4}" srcOrd="1" destOrd="0" presId="urn:microsoft.com/office/officeart/2008/layout/LinedList"/>
    <dgm:cxn modelId="{63745BEE-0728-2043-AD2B-30A98727778E}" type="presParOf" srcId="{8175453E-AE28-E74F-AB0A-61897AB73BFE}" destId="{0828F0CD-F9E7-4241-8A36-34106C89E03B}" srcOrd="2" destOrd="0" presId="urn:microsoft.com/office/officeart/2008/layout/LinedList"/>
    <dgm:cxn modelId="{826F41FD-9A66-3B48-BDD1-8C64CD38EAAC}" type="presParOf" srcId="{8175453E-AE28-E74F-AB0A-61897AB73BFE}" destId="{7972FA67-93A4-5246-9F9D-62D1ACE88CF2}" srcOrd="3" destOrd="0" presId="urn:microsoft.com/office/officeart/2008/layout/LinedList"/>
    <dgm:cxn modelId="{E6D4D8F1-3E6D-E643-86EB-425D3D69A723}" type="presParOf" srcId="{7972FA67-93A4-5246-9F9D-62D1ACE88CF2}" destId="{D7F907CF-4F82-C643-8C8B-C2C950EFC1D2}" srcOrd="0" destOrd="0" presId="urn:microsoft.com/office/officeart/2008/layout/LinedList"/>
    <dgm:cxn modelId="{19EC6D43-318A-A940-9D75-86DF3E27E2B2}" type="presParOf" srcId="{7972FA67-93A4-5246-9F9D-62D1ACE88CF2}" destId="{42B19456-1163-6F46-982C-80E55066F3D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10283F-0C7C-4E59-A9C3-B1EE598CD092}" type="doc">
      <dgm:prSet loTypeId="urn:microsoft.com/office/officeart/2005/8/layout/matrix3" loCatId="matrix" qsTypeId="urn:microsoft.com/office/officeart/2005/8/quickstyle/simple2" qsCatId="simple" csTypeId="urn:microsoft.com/office/officeart/2005/8/colors/colorful2" csCatId="colorful" phldr="1"/>
      <dgm:spPr/>
      <dgm:t>
        <a:bodyPr/>
        <a:lstStyle/>
        <a:p>
          <a:endParaRPr lang="en-US"/>
        </a:p>
      </dgm:t>
    </dgm:pt>
    <dgm:pt modelId="{4B0B66FE-7FEC-4952-B79C-979C6F50E648}">
      <dgm:prSet/>
      <dgm:spPr/>
      <dgm:t>
        <a:bodyPr/>
        <a:lstStyle/>
        <a:p>
          <a:r>
            <a:rPr lang="en-US" dirty="0"/>
            <a:t>Chroma</a:t>
          </a:r>
        </a:p>
      </dgm:t>
    </dgm:pt>
    <dgm:pt modelId="{FD3A97F6-88B7-44C2-A489-FC1BB2524C73}" type="parTrans" cxnId="{30A79902-350F-40E6-9DBB-6664D3B76FCF}">
      <dgm:prSet/>
      <dgm:spPr/>
      <dgm:t>
        <a:bodyPr/>
        <a:lstStyle/>
        <a:p>
          <a:endParaRPr lang="en-US"/>
        </a:p>
      </dgm:t>
    </dgm:pt>
    <dgm:pt modelId="{E6DF3E99-0383-4CC9-B4AB-F0559E521E2C}" type="sibTrans" cxnId="{30A79902-350F-40E6-9DBB-6664D3B76FCF}">
      <dgm:prSet/>
      <dgm:spPr/>
      <dgm:t>
        <a:bodyPr/>
        <a:lstStyle/>
        <a:p>
          <a:endParaRPr lang="en-US"/>
        </a:p>
      </dgm:t>
    </dgm:pt>
    <dgm:pt modelId="{CD0C1F2E-BB2B-436F-9DF6-69FC71210CFA}">
      <dgm:prSet/>
      <dgm:spPr/>
      <dgm:t>
        <a:bodyPr/>
        <a:lstStyle/>
        <a:p>
          <a:r>
            <a:rPr lang="en-US"/>
            <a:t>LangChain </a:t>
          </a:r>
        </a:p>
      </dgm:t>
    </dgm:pt>
    <dgm:pt modelId="{477F54E0-6B75-4DF2-A32F-E50A358EDFAF}" type="parTrans" cxnId="{5AA5F4D9-8EC2-46E1-ACC1-06B9AB08249C}">
      <dgm:prSet/>
      <dgm:spPr/>
      <dgm:t>
        <a:bodyPr/>
        <a:lstStyle/>
        <a:p>
          <a:endParaRPr lang="en-US"/>
        </a:p>
      </dgm:t>
    </dgm:pt>
    <dgm:pt modelId="{A66EEE19-1803-4127-B3F5-2DD6E389C459}" type="sibTrans" cxnId="{5AA5F4D9-8EC2-46E1-ACC1-06B9AB08249C}">
      <dgm:prSet/>
      <dgm:spPr/>
      <dgm:t>
        <a:bodyPr/>
        <a:lstStyle/>
        <a:p>
          <a:endParaRPr lang="en-US"/>
        </a:p>
      </dgm:t>
    </dgm:pt>
    <dgm:pt modelId="{5E4EA3E2-3D1E-461B-A436-CB2DBDC3B2A9}">
      <dgm:prSet/>
      <dgm:spPr/>
      <dgm:t>
        <a:bodyPr/>
        <a:lstStyle/>
        <a:p>
          <a:r>
            <a:rPr lang="en-US"/>
            <a:t>OpenAI</a:t>
          </a:r>
        </a:p>
      </dgm:t>
    </dgm:pt>
    <dgm:pt modelId="{FF14DCCB-00B4-4AF6-A4CD-BB3DFA0859EB}" type="parTrans" cxnId="{1961AAF2-86EF-4D68-A4C5-FA4834B0674B}">
      <dgm:prSet/>
      <dgm:spPr/>
      <dgm:t>
        <a:bodyPr/>
        <a:lstStyle/>
        <a:p>
          <a:endParaRPr lang="en-US"/>
        </a:p>
      </dgm:t>
    </dgm:pt>
    <dgm:pt modelId="{3F036773-3B9B-4F4B-9AC2-283B4F307536}" type="sibTrans" cxnId="{1961AAF2-86EF-4D68-A4C5-FA4834B0674B}">
      <dgm:prSet/>
      <dgm:spPr/>
      <dgm:t>
        <a:bodyPr/>
        <a:lstStyle/>
        <a:p>
          <a:endParaRPr lang="en-US"/>
        </a:p>
      </dgm:t>
    </dgm:pt>
    <dgm:pt modelId="{8D34763E-4238-4791-B9E3-C16D2AF24FE0}">
      <dgm:prSet/>
      <dgm:spPr/>
      <dgm:t>
        <a:bodyPr/>
        <a:lstStyle/>
        <a:p>
          <a:r>
            <a:rPr lang="en-US"/>
            <a:t>StreamLit</a:t>
          </a:r>
        </a:p>
      </dgm:t>
    </dgm:pt>
    <dgm:pt modelId="{E1AF86F4-13D7-40A7-9A51-D1C78EFB5155}" type="parTrans" cxnId="{5A152162-C09F-47B7-8F70-581C51FA55BC}">
      <dgm:prSet/>
      <dgm:spPr/>
      <dgm:t>
        <a:bodyPr/>
        <a:lstStyle/>
        <a:p>
          <a:endParaRPr lang="en-US"/>
        </a:p>
      </dgm:t>
    </dgm:pt>
    <dgm:pt modelId="{F61C9C86-5872-45C7-B4EC-A8DACE5A5F8D}" type="sibTrans" cxnId="{5A152162-C09F-47B7-8F70-581C51FA55BC}">
      <dgm:prSet/>
      <dgm:spPr/>
      <dgm:t>
        <a:bodyPr/>
        <a:lstStyle/>
        <a:p>
          <a:endParaRPr lang="en-US"/>
        </a:p>
      </dgm:t>
    </dgm:pt>
    <dgm:pt modelId="{56337BFC-97D7-1148-B43A-1F61C2D32B46}" type="pres">
      <dgm:prSet presAssocID="{8F10283F-0C7C-4E59-A9C3-B1EE598CD092}" presName="matrix" presStyleCnt="0">
        <dgm:presLayoutVars>
          <dgm:chMax val="1"/>
          <dgm:dir/>
          <dgm:resizeHandles val="exact"/>
        </dgm:presLayoutVars>
      </dgm:prSet>
      <dgm:spPr/>
    </dgm:pt>
    <dgm:pt modelId="{E1BF66EC-ACE0-CE4A-9B78-DD7517D68B86}" type="pres">
      <dgm:prSet presAssocID="{8F10283F-0C7C-4E59-A9C3-B1EE598CD092}" presName="diamond" presStyleLbl="bgShp" presStyleIdx="0" presStyleCnt="1"/>
      <dgm:spPr/>
    </dgm:pt>
    <dgm:pt modelId="{FC33DA0D-CAF4-604D-A225-1E5AD8F7BB9D}" type="pres">
      <dgm:prSet presAssocID="{8F10283F-0C7C-4E59-A9C3-B1EE598CD092}" presName="quad1" presStyleLbl="node1" presStyleIdx="0" presStyleCnt="4">
        <dgm:presLayoutVars>
          <dgm:chMax val="0"/>
          <dgm:chPref val="0"/>
          <dgm:bulletEnabled val="1"/>
        </dgm:presLayoutVars>
      </dgm:prSet>
      <dgm:spPr/>
    </dgm:pt>
    <dgm:pt modelId="{02F0C3A9-5ECB-5845-8440-8CB1379CBA94}" type="pres">
      <dgm:prSet presAssocID="{8F10283F-0C7C-4E59-A9C3-B1EE598CD092}" presName="quad2" presStyleLbl="node1" presStyleIdx="1" presStyleCnt="4">
        <dgm:presLayoutVars>
          <dgm:chMax val="0"/>
          <dgm:chPref val="0"/>
          <dgm:bulletEnabled val="1"/>
        </dgm:presLayoutVars>
      </dgm:prSet>
      <dgm:spPr/>
    </dgm:pt>
    <dgm:pt modelId="{EEA795FC-592B-B742-B260-78DE25A9C336}" type="pres">
      <dgm:prSet presAssocID="{8F10283F-0C7C-4E59-A9C3-B1EE598CD092}" presName="quad3" presStyleLbl="node1" presStyleIdx="2" presStyleCnt="4">
        <dgm:presLayoutVars>
          <dgm:chMax val="0"/>
          <dgm:chPref val="0"/>
          <dgm:bulletEnabled val="1"/>
        </dgm:presLayoutVars>
      </dgm:prSet>
      <dgm:spPr/>
    </dgm:pt>
    <dgm:pt modelId="{030244D9-C53C-1A45-8320-35D7D030F3BA}" type="pres">
      <dgm:prSet presAssocID="{8F10283F-0C7C-4E59-A9C3-B1EE598CD092}" presName="quad4" presStyleLbl="node1" presStyleIdx="3" presStyleCnt="4">
        <dgm:presLayoutVars>
          <dgm:chMax val="0"/>
          <dgm:chPref val="0"/>
          <dgm:bulletEnabled val="1"/>
        </dgm:presLayoutVars>
      </dgm:prSet>
      <dgm:spPr/>
    </dgm:pt>
  </dgm:ptLst>
  <dgm:cxnLst>
    <dgm:cxn modelId="{30A79902-350F-40E6-9DBB-6664D3B76FCF}" srcId="{8F10283F-0C7C-4E59-A9C3-B1EE598CD092}" destId="{4B0B66FE-7FEC-4952-B79C-979C6F50E648}" srcOrd="0" destOrd="0" parTransId="{FD3A97F6-88B7-44C2-A489-FC1BB2524C73}" sibTransId="{E6DF3E99-0383-4CC9-B4AB-F0559E521E2C}"/>
    <dgm:cxn modelId="{BCDB2318-4C79-B14B-BA5E-9D7160FDA94A}" type="presOf" srcId="{8D34763E-4238-4791-B9E3-C16D2AF24FE0}" destId="{030244D9-C53C-1A45-8320-35D7D030F3BA}" srcOrd="0" destOrd="0" presId="urn:microsoft.com/office/officeart/2005/8/layout/matrix3"/>
    <dgm:cxn modelId="{BDBE861E-91EB-3C41-A9E4-C82317DE3CFC}" type="presOf" srcId="{8F10283F-0C7C-4E59-A9C3-B1EE598CD092}" destId="{56337BFC-97D7-1148-B43A-1F61C2D32B46}" srcOrd="0" destOrd="0" presId="urn:microsoft.com/office/officeart/2005/8/layout/matrix3"/>
    <dgm:cxn modelId="{5A152162-C09F-47B7-8F70-581C51FA55BC}" srcId="{8F10283F-0C7C-4E59-A9C3-B1EE598CD092}" destId="{8D34763E-4238-4791-B9E3-C16D2AF24FE0}" srcOrd="3" destOrd="0" parTransId="{E1AF86F4-13D7-40A7-9A51-D1C78EFB5155}" sibTransId="{F61C9C86-5872-45C7-B4EC-A8DACE5A5F8D}"/>
    <dgm:cxn modelId="{83FCECAE-B4EF-5845-85A8-5C3F574B1AE5}" type="presOf" srcId="{5E4EA3E2-3D1E-461B-A436-CB2DBDC3B2A9}" destId="{EEA795FC-592B-B742-B260-78DE25A9C336}" srcOrd="0" destOrd="0" presId="urn:microsoft.com/office/officeart/2005/8/layout/matrix3"/>
    <dgm:cxn modelId="{40B812BF-6F85-B449-B7C4-2E8A922009AE}" type="presOf" srcId="{4B0B66FE-7FEC-4952-B79C-979C6F50E648}" destId="{FC33DA0D-CAF4-604D-A225-1E5AD8F7BB9D}" srcOrd="0" destOrd="0" presId="urn:microsoft.com/office/officeart/2005/8/layout/matrix3"/>
    <dgm:cxn modelId="{5AA5F4D9-8EC2-46E1-ACC1-06B9AB08249C}" srcId="{8F10283F-0C7C-4E59-A9C3-B1EE598CD092}" destId="{CD0C1F2E-BB2B-436F-9DF6-69FC71210CFA}" srcOrd="1" destOrd="0" parTransId="{477F54E0-6B75-4DF2-A32F-E50A358EDFAF}" sibTransId="{A66EEE19-1803-4127-B3F5-2DD6E389C459}"/>
    <dgm:cxn modelId="{D3BA7CEC-DCCB-8A4A-8472-6F57A168910C}" type="presOf" srcId="{CD0C1F2E-BB2B-436F-9DF6-69FC71210CFA}" destId="{02F0C3A9-5ECB-5845-8440-8CB1379CBA94}" srcOrd="0" destOrd="0" presId="urn:microsoft.com/office/officeart/2005/8/layout/matrix3"/>
    <dgm:cxn modelId="{1961AAF2-86EF-4D68-A4C5-FA4834B0674B}" srcId="{8F10283F-0C7C-4E59-A9C3-B1EE598CD092}" destId="{5E4EA3E2-3D1E-461B-A436-CB2DBDC3B2A9}" srcOrd="2" destOrd="0" parTransId="{FF14DCCB-00B4-4AF6-A4CD-BB3DFA0859EB}" sibTransId="{3F036773-3B9B-4F4B-9AC2-283B4F307536}"/>
    <dgm:cxn modelId="{8750527F-9A17-A24E-B8CA-B0B608E439A0}" type="presParOf" srcId="{56337BFC-97D7-1148-B43A-1F61C2D32B46}" destId="{E1BF66EC-ACE0-CE4A-9B78-DD7517D68B86}" srcOrd="0" destOrd="0" presId="urn:microsoft.com/office/officeart/2005/8/layout/matrix3"/>
    <dgm:cxn modelId="{34F63ABE-59D0-AA40-BB56-30E2FB4BB2A0}" type="presParOf" srcId="{56337BFC-97D7-1148-B43A-1F61C2D32B46}" destId="{FC33DA0D-CAF4-604D-A225-1E5AD8F7BB9D}" srcOrd="1" destOrd="0" presId="urn:microsoft.com/office/officeart/2005/8/layout/matrix3"/>
    <dgm:cxn modelId="{E74FD482-67E5-0847-B8EC-CDB643EB5BA1}" type="presParOf" srcId="{56337BFC-97D7-1148-B43A-1F61C2D32B46}" destId="{02F0C3A9-5ECB-5845-8440-8CB1379CBA94}" srcOrd="2" destOrd="0" presId="urn:microsoft.com/office/officeart/2005/8/layout/matrix3"/>
    <dgm:cxn modelId="{3C84A546-5847-1448-92CE-D78BB23AD862}" type="presParOf" srcId="{56337BFC-97D7-1148-B43A-1F61C2D32B46}" destId="{EEA795FC-592B-B742-B260-78DE25A9C336}" srcOrd="3" destOrd="0" presId="urn:microsoft.com/office/officeart/2005/8/layout/matrix3"/>
    <dgm:cxn modelId="{1B6071CE-E4BE-CC41-BA11-50249124F424}" type="presParOf" srcId="{56337BFC-97D7-1148-B43A-1F61C2D32B46}" destId="{030244D9-C53C-1A45-8320-35D7D030F3BA}"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E2F45-0C33-A94A-99D1-177DFE164A27}">
      <dsp:nvSpPr>
        <dsp:cNvPr id="0" name=""/>
        <dsp:cNvSpPr/>
      </dsp:nvSpPr>
      <dsp:spPr>
        <a:xfrm>
          <a:off x="0" y="2011"/>
          <a:ext cx="6713552"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A2A7570-15C2-8A47-9510-70744EFE41FB}">
      <dsp:nvSpPr>
        <dsp:cNvPr id="0" name=""/>
        <dsp:cNvSpPr/>
      </dsp:nvSpPr>
      <dsp:spPr>
        <a:xfrm>
          <a:off x="0" y="2011"/>
          <a:ext cx="6713552"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An AI-driven automated rubric generation system utilizing LLMs &amp; AI, through advanced data input, criteria definition, and inclusive reporting, resulting in improved educational outcomes.</a:t>
          </a:r>
        </a:p>
      </dsp:txBody>
      <dsp:txXfrm>
        <a:off x="0" y="2011"/>
        <a:ext cx="6713552" cy="1371716"/>
      </dsp:txXfrm>
    </dsp:sp>
    <dsp:sp modelId="{1DF6AA9C-C6F8-2342-A223-5058198320C8}">
      <dsp:nvSpPr>
        <dsp:cNvPr id="0" name=""/>
        <dsp:cNvSpPr/>
      </dsp:nvSpPr>
      <dsp:spPr>
        <a:xfrm>
          <a:off x="0" y="1373727"/>
          <a:ext cx="6713552" cy="0"/>
        </a:xfrm>
        <a:prstGeom prst="line">
          <a:avLst/>
        </a:prstGeom>
        <a:solidFill>
          <a:schemeClr val="accent5">
            <a:hueOff val="-6076075"/>
            <a:satOff val="-413"/>
            <a:lumOff val="981"/>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55371FA-BABF-F049-A8BA-1D1D4214B9C9}">
      <dsp:nvSpPr>
        <dsp:cNvPr id="0" name=""/>
        <dsp:cNvSpPr/>
      </dsp:nvSpPr>
      <dsp:spPr>
        <a:xfrm>
          <a:off x="0" y="1373727"/>
          <a:ext cx="6713552"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Generate customized rubrics by selecting options that suit your needs, and engage with the chatbot for tailored, user-specific requirements.</a:t>
          </a:r>
        </a:p>
      </dsp:txBody>
      <dsp:txXfrm>
        <a:off x="0" y="1373727"/>
        <a:ext cx="6713552" cy="1371716"/>
      </dsp:txXfrm>
    </dsp:sp>
    <dsp:sp modelId="{5BBCFEB3-45A5-4D41-BD74-3EC1D3B90850}">
      <dsp:nvSpPr>
        <dsp:cNvPr id="0" name=""/>
        <dsp:cNvSpPr/>
      </dsp:nvSpPr>
      <dsp:spPr>
        <a:xfrm>
          <a:off x="0" y="2745444"/>
          <a:ext cx="6713552" cy="0"/>
        </a:xfrm>
        <a:prstGeom prst="line">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E1C363D-D13A-8C4C-8FCD-AFCABFC4B6B1}">
      <dsp:nvSpPr>
        <dsp:cNvPr id="0" name=""/>
        <dsp:cNvSpPr/>
      </dsp:nvSpPr>
      <dsp:spPr>
        <a:xfrm>
          <a:off x="0" y="2745444"/>
          <a:ext cx="6713552"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Leveraging technologies like Retrieval-Augmented Generation (RAG), the system enriches rubric creation with contextual knowledge, enhancing accuracy and effectiveness.</a:t>
          </a:r>
        </a:p>
      </dsp:txBody>
      <dsp:txXfrm>
        <a:off x="0" y="2745444"/>
        <a:ext cx="6713552" cy="1371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B44B72-C0FD-EB49-812D-44344D470D2A}">
      <dsp:nvSpPr>
        <dsp:cNvPr id="0" name=""/>
        <dsp:cNvSpPr/>
      </dsp:nvSpPr>
      <dsp:spPr>
        <a:xfrm>
          <a:off x="0" y="0"/>
          <a:ext cx="1051560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4F6B53-3398-C74B-9277-432A0C136F54}">
      <dsp:nvSpPr>
        <dsp:cNvPr id="0" name=""/>
        <dsp:cNvSpPr/>
      </dsp:nvSpPr>
      <dsp:spPr>
        <a:xfrm>
          <a:off x="0" y="0"/>
          <a:ext cx="10515600" cy="217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100000"/>
            </a:lnSpc>
            <a:spcBef>
              <a:spcPct val="0"/>
            </a:spcBef>
            <a:spcAft>
              <a:spcPct val="35000"/>
            </a:spcAft>
            <a:buNone/>
          </a:pPr>
          <a:r>
            <a:rPr lang="en-US" sz="2700" b="1" kern="1200" dirty="0"/>
            <a:t>Enhance Educational Efficiency:</a:t>
          </a:r>
          <a:r>
            <a:rPr lang="en-US" sz="2700" kern="1200" dirty="0"/>
            <a:t> Implement the AI-driven Automated Rubric Generation System to reduce grading time, allowing educators to focus more on teaching and student engagement, thereby improving overall educational productivity.</a:t>
          </a:r>
        </a:p>
      </dsp:txBody>
      <dsp:txXfrm>
        <a:off x="0" y="0"/>
        <a:ext cx="10515600" cy="2178762"/>
      </dsp:txXfrm>
    </dsp:sp>
    <dsp:sp modelId="{0828F0CD-F9E7-4241-8A36-34106C89E03B}">
      <dsp:nvSpPr>
        <dsp:cNvPr id="0" name=""/>
        <dsp:cNvSpPr/>
      </dsp:nvSpPr>
      <dsp:spPr>
        <a:xfrm>
          <a:off x="0" y="2178762"/>
          <a:ext cx="10515600" cy="0"/>
        </a:xfrm>
        <a:prstGeom prst="line">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F907CF-4F82-C643-8C8B-C2C950EFC1D2}">
      <dsp:nvSpPr>
        <dsp:cNvPr id="0" name=""/>
        <dsp:cNvSpPr/>
      </dsp:nvSpPr>
      <dsp:spPr>
        <a:xfrm>
          <a:off x="0" y="2178762"/>
          <a:ext cx="10515600" cy="217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100000"/>
            </a:lnSpc>
            <a:spcBef>
              <a:spcPct val="0"/>
            </a:spcBef>
            <a:spcAft>
              <a:spcPct val="35000"/>
            </a:spcAft>
            <a:buNone/>
          </a:pPr>
          <a:r>
            <a:rPr lang="en-US" sz="2700" b="1" kern="1200"/>
            <a:t>Ensure Consistent and Fair Assessments:</a:t>
          </a:r>
          <a:r>
            <a:rPr lang="en-US" sz="2700" kern="1200"/>
            <a:t> Deploy advanced AI and LLM technologies to standardize grading criteria, ensuring fairness and reliability in assessments across diverse educational contexts, leading to improved trust and satisfaction among stakeholders.</a:t>
          </a:r>
        </a:p>
      </dsp:txBody>
      <dsp:txXfrm>
        <a:off x="0" y="2178762"/>
        <a:ext cx="10515600" cy="21787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F66EC-ACE0-CE4A-9B78-DD7517D68B86}">
      <dsp:nvSpPr>
        <dsp:cNvPr id="0" name=""/>
        <dsp:cNvSpPr/>
      </dsp:nvSpPr>
      <dsp:spPr>
        <a:xfrm>
          <a:off x="585216" y="0"/>
          <a:ext cx="3666744" cy="366674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3DA0D-CAF4-604D-A225-1E5AD8F7BB9D}">
      <dsp:nvSpPr>
        <dsp:cNvPr id="0" name=""/>
        <dsp:cNvSpPr/>
      </dsp:nvSpPr>
      <dsp:spPr>
        <a:xfrm>
          <a:off x="933556" y="348340"/>
          <a:ext cx="1430030" cy="14300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Chroma</a:t>
          </a:r>
        </a:p>
      </dsp:txBody>
      <dsp:txXfrm>
        <a:off x="1003364" y="418148"/>
        <a:ext cx="1290414" cy="1290414"/>
      </dsp:txXfrm>
    </dsp:sp>
    <dsp:sp modelId="{02F0C3A9-5ECB-5845-8440-8CB1379CBA94}">
      <dsp:nvSpPr>
        <dsp:cNvPr id="0" name=""/>
        <dsp:cNvSpPr/>
      </dsp:nvSpPr>
      <dsp:spPr>
        <a:xfrm>
          <a:off x="2473589" y="348340"/>
          <a:ext cx="1430030" cy="1430030"/>
        </a:xfrm>
        <a:prstGeom prst="roundRect">
          <a:avLst/>
        </a:prstGeom>
        <a:solidFill>
          <a:schemeClr val="accent2">
            <a:hueOff val="2147871"/>
            <a:satOff val="-6164"/>
            <a:lumOff val="-987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LangChain </a:t>
          </a:r>
        </a:p>
      </dsp:txBody>
      <dsp:txXfrm>
        <a:off x="2543397" y="418148"/>
        <a:ext cx="1290414" cy="1290414"/>
      </dsp:txXfrm>
    </dsp:sp>
    <dsp:sp modelId="{EEA795FC-592B-B742-B260-78DE25A9C336}">
      <dsp:nvSpPr>
        <dsp:cNvPr id="0" name=""/>
        <dsp:cNvSpPr/>
      </dsp:nvSpPr>
      <dsp:spPr>
        <a:xfrm>
          <a:off x="933556" y="1888373"/>
          <a:ext cx="1430030" cy="1430030"/>
        </a:xfrm>
        <a:prstGeom prst="roundRect">
          <a:avLst/>
        </a:prstGeom>
        <a:solidFill>
          <a:schemeClr val="accent2">
            <a:hueOff val="4295742"/>
            <a:satOff val="-12329"/>
            <a:lumOff val="-1973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OpenAI</a:t>
          </a:r>
        </a:p>
      </dsp:txBody>
      <dsp:txXfrm>
        <a:off x="1003364" y="1958181"/>
        <a:ext cx="1290414" cy="1290414"/>
      </dsp:txXfrm>
    </dsp:sp>
    <dsp:sp modelId="{030244D9-C53C-1A45-8320-35D7D030F3BA}">
      <dsp:nvSpPr>
        <dsp:cNvPr id="0" name=""/>
        <dsp:cNvSpPr/>
      </dsp:nvSpPr>
      <dsp:spPr>
        <a:xfrm>
          <a:off x="2473589" y="1888373"/>
          <a:ext cx="1430030" cy="1430030"/>
        </a:xfrm>
        <a:prstGeom prst="roundRect">
          <a:avLst/>
        </a:prstGeom>
        <a:solidFill>
          <a:schemeClr val="accent2">
            <a:hueOff val="6443612"/>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StreamLit</a:t>
          </a:r>
        </a:p>
      </dsp:txBody>
      <dsp:txXfrm>
        <a:off x="2543397" y="1958181"/>
        <a:ext cx="1290414" cy="129041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0876-7CED-F520-0A24-5B15346492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AD2D0A-AD8F-6AFB-C5BF-438BE533E0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ADE512-1CBE-F4B3-7422-E2AA34C79952}"/>
              </a:ext>
            </a:extLst>
          </p:cNvPr>
          <p:cNvSpPr>
            <a:spLocks noGrp="1"/>
          </p:cNvSpPr>
          <p:nvPr>
            <p:ph type="dt" sz="half" idx="10"/>
          </p:nvPr>
        </p:nvSpPr>
        <p:spPr/>
        <p:txBody>
          <a:bodyPr/>
          <a:lstStyle/>
          <a:p>
            <a:fld id="{CA5EDC9F-022B-4145-8497-F0E281D73575}" type="datetimeFigureOut">
              <a:rPr lang="en-US" smtClean="0"/>
              <a:t>7/24/24</a:t>
            </a:fld>
            <a:endParaRPr lang="en-US"/>
          </a:p>
        </p:txBody>
      </p:sp>
      <p:sp>
        <p:nvSpPr>
          <p:cNvPr id="5" name="Footer Placeholder 4">
            <a:extLst>
              <a:ext uri="{FF2B5EF4-FFF2-40B4-BE49-F238E27FC236}">
                <a16:creationId xmlns:a16="http://schemas.microsoft.com/office/drawing/2014/main" id="{C7E0A2CB-6FAB-5A21-0955-39D406D62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703D8-1B7E-FA8B-13DB-B3DF9AC2CDFB}"/>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168124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796DC-B0FD-E5C5-AC54-E46447E215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8CA531-570F-76E9-FD17-0EB70D6AF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A7DD97-D399-3D8E-1FFA-BFF413AF37A9}"/>
              </a:ext>
            </a:extLst>
          </p:cNvPr>
          <p:cNvSpPr>
            <a:spLocks noGrp="1"/>
          </p:cNvSpPr>
          <p:nvPr>
            <p:ph type="dt" sz="half" idx="10"/>
          </p:nvPr>
        </p:nvSpPr>
        <p:spPr/>
        <p:txBody>
          <a:bodyPr/>
          <a:lstStyle/>
          <a:p>
            <a:fld id="{CA5EDC9F-022B-4145-8497-F0E281D73575}" type="datetimeFigureOut">
              <a:rPr lang="en-US" smtClean="0"/>
              <a:t>7/24/24</a:t>
            </a:fld>
            <a:endParaRPr lang="en-US"/>
          </a:p>
        </p:txBody>
      </p:sp>
      <p:sp>
        <p:nvSpPr>
          <p:cNvPr id="5" name="Footer Placeholder 4">
            <a:extLst>
              <a:ext uri="{FF2B5EF4-FFF2-40B4-BE49-F238E27FC236}">
                <a16:creationId xmlns:a16="http://schemas.microsoft.com/office/drawing/2014/main" id="{C7907529-3DF8-84C8-5386-6B7C07ABB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465CD-8BC0-4A80-4CD9-3EDBE9D1023E}"/>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118594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29E993-2293-AB33-C054-FD17D1115C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2F6DD1-28D3-34A1-B7F4-3B9ECF6181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A0E91-9632-E92D-F402-AF865D994F22}"/>
              </a:ext>
            </a:extLst>
          </p:cNvPr>
          <p:cNvSpPr>
            <a:spLocks noGrp="1"/>
          </p:cNvSpPr>
          <p:nvPr>
            <p:ph type="dt" sz="half" idx="10"/>
          </p:nvPr>
        </p:nvSpPr>
        <p:spPr/>
        <p:txBody>
          <a:bodyPr/>
          <a:lstStyle/>
          <a:p>
            <a:fld id="{CA5EDC9F-022B-4145-8497-F0E281D73575}" type="datetimeFigureOut">
              <a:rPr lang="en-US" smtClean="0"/>
              <a:t>7/24/24</a:t>
            </a:fld>
            <a:endParaRPr lang="en-US"/>
          </a:p>
        </p:txBody>
      </p:sp>
      <p:sp>
        <p:nvSpPr>
          <p:cNvPr id="5" name="Footer Placeholder 4">
            <a:extLst>
              <a:ext uri="{FF2B5EF4-FFF2-40B4-BE49-F238E27FC236}">
                <a16:creationId xmlns:a16="http://schemas.microsoft.com/office/drawing/2014/main" id="{B2E31C09-154B-5EB4-6E11-763F931617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7A5FA-6FF1-3432-12A8-E78878FFE904}"/>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4148812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7CE6-BB72-4BC4-877C-D0BABAD43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52862-3039-989B-DF9C-D44CE3A30B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E55EA6-CA0B-4E80-5F10-6F0C7A98273F}"/>
              </a:ext>
            </a:extLst>
          </p:cNvPr>
          <p:cNvSpPr>
            <a:spLocks noGrp="1"/>
          </p:cNvSpPr>
          <p:nvPr>
            <p:ph type="dt" sz="half" idx="10"/>
          </p:nvPr>
        </p:nvSpPr>
        <p:spPr/>
        <p:txBody>
          <a:bodyPr/>
          <a:lstStyle/>
          <a:p>
            <a:fld id="{CA5EDC9F-022B-4145-8497-F0E281D73575}" type="datetimeFigureOut">
              <a:rPr lang="en-US" smtClean="0"/>
              <a:t>7/24/24</a:t>
            </a:fld>
            <a:endParaRPr lang="en-US"/>
          </a:p>
        </p:txBody>
      </p:sp>
      <p:sp>
        <p:nvSpPr>
          <p:cNvPr id="5" name="Footer Placeholder 4">
            <a:extLst>
              <a:ext uri="{FF2B5EF4-FFF2-40B4-BE49-F238E27FC236}">
                <a16:creationId xmlns:a16="http://schemas.microsoft.com/office/drawing/2014/main" id="{260BF422-6866-9E77-ACC0-9349F424CD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AC185-1A15-7ACF-7AB7-7A6B53E498BF}"/>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3487511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CBD99-F682-39DB-53EB-7A9E549B87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9487D1-8DEB-64D6-46D3-DD95B56355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3B16BC-1E82-EB83-75EC-D2A725F6055B}"/>
              </a:ext>
            </a:extLst>
          </p:cNvPr>
          <p:cNvSpPr>
            <a:spLocks noGrp="1"/>
          </p:cNvSpPr>
          <p:nvPr>
            <p:ph type="dt" sz="half" idx="10"/>
          </p:nvPr>
        </p:nvSpPr>
        <p:spPr/>
        <p:txBody>
          <a:bodyPr/>
          <a:lstStyle/>
          <a:p>
            <a:fld id="{CA5EDC9F-022B-4145-8497-F0E281D73575}" type="datetimeFigureOut">
              <a:rPr lang="en-US" smtClean="0"/>
              <a:t>7/24/24</a:t>
            </a:fld>
            <a:endParaRPr lang="en-US"/>
          </a:p>
        </p:txBody>
      </p:sp>
      <p:sp>
        <p:nvSpPr>
          <p:cNvPr id="5" name="Footer Placeholder 4">
            <a:extLst>
              <a:ext uri="{FF2B5EF4-FFF2-40B4-BE49-F238E27FC236}">
                <a16:creationId xmlns:a16="http://schemas.microsoft.com/office/drawing/2014/main" id="{6908EC5C-EE2F-0EA0-528F-51818A904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D95D1-FD31-BE79-C465-8B1A96418B35}"/>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4159376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71EF-4E3D-C5C8-E89B-B6D54F75F4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050055-9A12-32C5-4871-A402B00831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2E13DF-B732-2034-9971-FEF390084F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ED08FB-3774-9343-7A30-AD32969D7190}"/>
              </a:ext>
            </a:extLst>
          </p:cNvPr>
          <p:cNvSpPr>
            <a:spLocks noGrp="1"/>
          </p:cNvSpPr>
          <p:nvPr>
            <p:ph type="dt" sz="half" idx="10"/>
          </p:nvPr>
        </p:nvSpPr>
        <p:spPr/>
        <p:txBody>
          <a:bodyPr/>
          <a:lstStyle/>
          <a:p>
            <a:fld id="{CA5EDC9F-022B-4145-8497-F0E281D73575}" type="datetimeFigureOut">
              <a:rPr lang="en-US" smtClean="0"/>
              <a:t>7/24/24</a:t>
            </a:fld>
            <a:endParaRPr lang="en-US"/>
          </a:p>
        </p:txBody>
      </p:sp>
      <p:sp>
        <p:nvSpPr>
          <p:cNvPr id="6" name="Footer Placeholder 5">
            <a:extLst>
              <a:ext uri="{FF2B5EF4-FFF2-40B4-BE49-F238E27FC236}">
                <a16:creationId xmlns:a16="http://schemas.microsoft.com/office/drawing/2014/main" id="{C583C7EF-4870-748A-F368-706C377DA6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2AB56-A44C-DBFE-BF2A-446F2A9D27FB}"/>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69463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B421-26B9-A6BD-17DB-1E1A64934B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6584DB-2B6E-442E-ED9C-915E3A18CA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54DA71-7ED0-EF24-4215-DC56F85556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9FFD01-451A-37E8-953B-9B9BCA4605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7BA7F2-B256-1A0C-7339-2A665D1DA6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A9BBE5-BB98-6145-6608-8D5530588D0B}"/>
              </a:ext>
            </a:extLst>
          </p:cNvPr>
          <p:cNvSpPr>
            <a:spLocks noGrp="1"/>
          </p:cNvSpPr>
          <p:nvPr>
            <p:ph type="dt" sz="half" idx="10"/>
          </p:nvPr>
        </p:nvSpPr>
        <p:spPr/>
        <p:txBody>
          <a:bodyPr/>
          <a:lstStyle/>
          <a:p>
            <a:fld id="{CA5EDC9F-022B-4145-8497-F0E281D73575}" type="datetimeFigureOut">
              <a:rPr lang="en-US" smtClean="0"/>
              <a:t>7/24/24</a:t>
            </a:fld>
            <a:endParaRPr lang="en-US"/>
          </a:p>
        </p:txBody>
      </p:sp>
      <p:sp>
        <p:nvSpPr>
          <p:cNvPr id="8" name="Footer Placeholder 7">
            <a:extLst>
              <a:ext uri="{FF2B5EF4-FFF2-40B4-BE49-F238E27FC236}">
                <a16:creationId xmlns:a16="http://schemas.microsoft.com/office/drawing/2014/main" id="{3CECE0BF-B25F-7759-2CD4-FE7542D2F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48A872-E931-DB3B-DEF2-8A533C407546}"/>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1388626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885C-7DE7-4851-B3B0-AAD6E3C569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EA558B-536F-806F-F2F8-98D1F4110F3C}"/>
              </a:ext>
            </a:extLst>
          </p:cNvPr>
          <p:cNvSpPr>
            <a:spLocks noGrp="1"/>
          </p:cNvSpPr>
          <p:nvPr>
            <p:ph type="dt" sz="half" idx="10"/>
          </p:nvPr>
        </p:nvSpPr>
        <p:spPr/>
        <p:txBody>
          <a:bodyPr/>
          <a:lstStyle/>
          <a:p>
            <a:fld id="{CA5EDC9F-022B-4145-8497-F0E281D73575}" type="datetimeFigureOut">
              <a:rPr lang="en-US" smtClean="0"/>
              <a:t>7/24/24</a:t>
            </a:fld>
            <a:endParaRPr lang="en-US"/>
          </a:p>
        </p:txBody>
      </p:sp>
      <p:sp>
        <p:nvSpPr>
          <p:cNvPr id="4" name="Footer Placeholder 3">
            <a:extLst>
              <a:ext uri="{FF2B5EF4-FFF2-40B4-BE49-F238E27FC236}">
                <a16:creationId xmlns:a16="http://schemas.microsoft.com/office/drawing/2014/main" id="{14FE8050-06B3-3D0A-85DF-CCF62203D0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375639-D618-DF4A-16E4-DF2841BBD7BD}"/>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3102781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4A6C70-2E10-5E6E-7F8E-2359EF8BCFC6}"/>
              </a:ext>
            </a:extLst>
          </p:cNvPr>
          <p:cNvSpPr>
            <a:spLocks noGrp="1"/>
          </p:cNvSpPr>
          <p:nvPr>
            <p:ph type="dt" sz="half" idx="10"/>
          </p:nvPr>
        </p:nvSpPr>
        <p:spPr/>
        <p:txBody>
          <a:bodyPr/>
          <a:lstStyle/>
          <a:p>
            <a:fld id="{CA5EDC9F-022B-4145-8497-F0E281D73575}" type="datetimeFigureOut">
              <a:rPr lang="en-US" smtClean="0"/>
              <a:t>7/24/24</a:t>
            </a:fld>
            <a:endParaRPr lang="en-US"/>
          </a:p>
        </p:txBody>
      </p:sp>
      <p:sp>
        <p:nvSpPr>
          <p:cNvPr id="3" name="Footer Placeholder 2">
            <a:extLst>
              <a:ext uri="{FF2B5EF4-FFF2-40B4-BE49-F238E27FC236}">
                <a16:creationId xmlns:a16="http://schemas.microsoft.com/office/drawing/2014/main" id="{2A3BB60A-74CC-3978-2108-7B12C0428B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041882-A0F9-A594-4CA9-78DA0C73FD52}"/>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97603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D9E0-9358-956F-62DC-00617DFCB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22309B-E265-BE6B-1A44-3D6F718115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0DC55A-BF65-B98C-53FE-FA25E5D63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EC8DB-ED7A-7DDD-0CAD-2C5AE9636ABF}"/>
              </a:ext>
            </a:extLst>
          </p:cNvPr>
          <p:cNvSpPr>
            <a:spLocks noGrp="1"/>
          </p:cNvSpPr>
          <p:nvPr>
            <p:ph type="dt" sz="half" idx="10"/>
          </p:nvPr>
        </p:nvSpPr>
        <p:spPr/>
        <p:txBody>
          <a:bodyPr/>
          <a:lstStyle/>
          <a:p>
            <a:fld id="{CA5EDC9F-022B-4145-8497-F0E281D73575}" type="datetimeFigureOut">
              <a:rPr lang="en-US" smtClean="0"/>
              <a:t>7/24/24</a:t>
            </a:fld>
            <a:endParaRPr lang="en-US"/>
          </a:p>
        </p:txBody>
      </p:sp>
      <p:sp>
        <p:nvSpPr>
          <p:cNvPr id="6" name="Footer Placeholder 5">
            <a:extLst>
              <a:ext uri="{FF2B5EF4-FFF2-40B4-BE49-F238E27FC236}">
                <a16:creationId xmlns:a16="http://schemas.microsoft.com/office/drawing/2014/main" id="{51FF8CC3-1ED8-BE81-9084-9EEB7A2582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15DEB-1B77-175B-0C31-AC785BD0F301}"/>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2647759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35787-C2DE-0D91-1677-794308FCB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BDB123-5E58-9BCA-29B4-1CD49ADE4A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5C6469-AC88-6A50-F8C3-BE89BFC78A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D2E2BA-91E0-A924-5A8D-BA196F5692CE}"/>
              </a:ext>
            </a:extLst>
          </p:cNvPr>
          <p:cNvSpPr>
            <a:spLocks noGrp="1"/>
          </p:cNvSpPr>
          <p:nvPr>
            <p:ph type="dt" sz="half" idx="10"/>
          </p:nvPr>
        </p:nvSpPr>
        <p:spPr/>
        <p:txBody>
          <a:bodyPr/>
          <a:lstStyle/>
          <a:p>
            <a:fld id="{CA5EDC9F-022B-4145-8497-F0E281D73575}" type="datetimeFigureOut">
              <a:rPr lang="en-US" smtClean="0"/>
              <a:t>7/24/24</a:t>
            </a:fld>
            <a:endParaRPr lang="en-US"/>
          </a:p>
        </p:txBody>
      </p:sp>
      <p:sp>
        <p:nvSpPr>
          <p:cNvPr id="6" name="Footer Placeholder 5">
            <a:extLst>
              <a:ext uri="{FF2B5EF4-FFF2-40B4-BE49-F238E27FC236}">
                <a16:creationId xmlns:a16="http://schemas.microsoft.com/office/drawing/2014/main" id="{5D0D91B3-1335-281E-9338-A1089930F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EECFB-EDC4-4D25-0545-94389AA7AE85}"/>
              </a:ext>
            </a:extLst>
          </p:cNvPr>
          <p:cNvSpPr>
            <a:spLocks noGrp="1"/>
          </p:cNvSpPr>
          <p:nvPr>
            <p:ph type="sldNum" sz="quarter" idx="12"/>
          </p:nvPr>
        </p:nvSpPr>
        <p:spPr/>
        <p:txBody>
          <a:bodyPr/>
          <a:lstStyle/>
          <a:p>
            <a:fld id="{8B75D42C-A883-7744-B086-3682EEB63E4C}" type="slidenum">
              <a:rPr lang="en-US" smtClean="0"/>
              <a:t>‹#›</a:t>
            </a:fld>
            <a:endParaRPr lang="en-US"/>
          </a:p>
        </p:txBody>
      </p:sp>
    </p:spTree>
    <p:extLst>
      <p:ext uri="{BB962C8B-B14F-4D97-AF65-F5344CB8AC3E}">
        <p14:creationId xmlns:p14="http://schemas.microsoft.com/office/powerpoint/2010/main" val="247673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72F0F-F0DF-0B36-7D13-902F05B1B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832E1E-5D1F-1C6E-B121-9EC324456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433B9D-171C-FFD8-BF6B-69331E4490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5EDC9F-022B-4145-8497-F0E281D73575}" type="datetimeFigureOut">
              <a:rPr lang="en-US" smtClean="0"/>
              <a:t>7/24/24</a:t>
            </a:fld>
            <a:endParaRPr lang="en-US"/>
          </a:p>
        </p:txBody>
      </p:sp>
      <p:sp>
        <p:nvSpPr>
          <p:cNvPr id="5" name="Footer Placeholder 4">
            <a:extLst>
              <a:ext uri="{FF2B5EF4-FFF2-40B4-BE49-F238E27FC236}">
                <a16:creationId xmlns:a16="http://schemas.microsoft.com/office/drawing/2014/main" id="{1CA49042-39EC-475F-9E96-254F29BBA5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4EEFAC-8BC5-ED1F-C558-7CE4081849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75D42C-A883-7744-B086-3682EEB63E4C}" type="slidenum">
              <a:rPr lang="en-US" smtClean="0"/>
              <a:t>‹#›</a:t>
            </a:fld>
            <a:endParaRPr lang="en-US"/>
          </a:p>
        </p:txBody>
      </p:sp>
    </p:spTree>
    <p:extLst>
      <p:ext uri="{BB962C8B-B14F-4D97-AF65-F5344CB8AC3E}">
        <p14:creationId xmlns:p14="http://schemas.microsoft.com/office/powerpoint/2010/main" val="601960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5.png"/><Relationship Id="rId7" Type="http://schemas.openxmlformats.org/officeDocument/2006/relationships/diagramQuickStyle" Target="../diagrams/quickStyle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3.png"/><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855AFAC-5F28-014C-08B7-723AAF0CE439}"/>
              </a:ext>
            </a:extLst>
          </p:cNvPr>
          <p:cNvPicPr>
            <a:picLocks noChangeAspect="1"/>
          </p:cNvPicPr>
          <p:nvPr/>
        </p:nvPicPr>
        <p:blipFill rotWithShape="1">
          <a:blip r:embed="rId2"/>
          <a:srcRect t="34023" b="28588"/>
          <a:stretch/>
        </p:blipFill>
        <p:spPr>
          <a:xfrm>
            <a:off x="20" y="23313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60"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2F5BB39-657B-D8D7-0C68-2F2088D20A41}"/>
              </a:ext>
            </a:extLst>
          </p:cNvPr>
          <p:cNvSpPr>
            <a:spLocks noGrp="1"/>
          </p:cNvSpPr>
          <p:nvPr>
            <p:ph type="subTitle" idx="1"/>
          </p:nvPr>
        </p:nvSpPr>
        <p:spPr>
          <a:xfrm>
            <a:off x="4654294" y="4777739"/>
            <a:ext cx="6897626" cy="1399223"/>
          </a:xfrm>
        </p:spPr>
        <p:txBody>
          <a:bodyPr vert="horz" lIns="91440" tIns="45720" rIns="91440" bIns="45720" rtlCol="0" anchor="ctr">
            <a:normAutofit lnSpcReduction="10000"/>
          </a:bodyPr>
          <a:lstStyle/>
          <a:p>
            <a:pPr algn="l"/>
            <a:r>
              <a:rPr lang="en-US" sz="2000" dirty="0"/>
              <a:t>Transforming Grading with Intelligent Automation</a:t>
            </a:r>
          </a:p>
          <a:p>
            <a:pPr algn="l"/>
            <a:br>
              <a:rPr lang="en-US" sz="1900" dirty="0"/>
            </a:br>
            <a:r>
              <a:rPr lang="en-US" sz="1900" dirty="0"/>
              <a:t>By </a:t>
            </a:r>
          </a:p>
          <a:p>
            <a:pPr algn="l"/>
            <a:r>
              <a:rPr lang="en-US" sz="1900" dirty="0"/>
              <a:t>Ansh Aya</a:t>
            </a:r>
          </a:p>
        </p:txBody>
      </p:sp>
      <p:sp>
        <p:nvSpPr>
          <p:cNvPr id="5" name="TextBox 4">
            <a:extLst>
              <a:ext uri="{FF2B5EF4-FFF2-40B4-BE49-F238E27FC236}">
                <a16:creationId xmlns:a16="http://schemas.microsoft.com/office/drawing/2014/main" id="{345930B2-4D39-4B43-246A-E01AC948C47C}"/>
              </a:ext>
            </a:extLst>
          </p:cNvPr>
          <p:cNvSpPr txBox="1"/>
          <p:nvPr/>
        </p:nvSpPr>
        <p:spPr>
          <a:xfrm>
            <a:off x="3049030" y="3244334"/>
            <a:ext cx="6098058" cy="369332"/>
          </a:xfrm>
          <a:prstGeom prst="rect">
            <a:avLst/>
          </a:prstGeom>
          <a:noFill/>
        </p:spPr>
        <p:txBody>
          <a:bodyPr wrap="square">
            <a:spAutoFit/>
          </a:bodyPr>
          <a:lstStyle/>
          <a:p>
            <a:pPr algn="l"/>
            <a:endParaRPr lang="en-US" b="0" i="0" u="none" strike="noStrike" dirty="0">
              <a:solidFill>
                <a:srgbClr val="000000"/>
              </a:solidFill>
              <a:effectLst/>
            </a:endParaRPr>
          </a:p>
        </p:txBody>
      </p:sp>
      <p:sp>
        <p:nvSpPr>
          <p:cNvPr id="7" name="TextBox 6">
            <a:extLst>
              <a:ext uri="{FF2B5EF4-FFF2-40B4-BE49-F238E27FC236}">
                <a16:creationId xmlns:a16="http://schemas.microsoft.com/office/drawing/2014/main" id="{EEA5F786-171B-4966-B580-1FDB74E56440}"/>
              </a:ext>
            </a:extLst>
          </p:cNvPr>
          <p:cNvSpPr txBox="1"/>
          <p:nvPr/>
        </p:nvSpPr>
        <p:spPr>
          <a:xfrm>
            <a:off x="3049030" y="3244334"/>
            <a:ext cx="6098058" cy="369332"/>
          </a:xfrm>
          <a:prstGeom prst="rect">
            <a:avLst/>
          </a:prstGeom>
          <a:noFill/>
        </p:spPr>
        <p:txBody>
          <a:bodyPr wrap="square">
            <a:spAutoFit/>
          </a:bodyPr>
          <a:lstStyle/>
          <a:p>
            <a:pPr algn="l"/>
            <a:endParaRPr lang="en-US" b="0" i="0" u="none" strike="noStrike" dirty="0">
              <a:solidFill>
                <a:srgbClr val="000000"/>
              </a:solidFill>
              <a:effectLst/>
            </a:endParaRPr>
          </a:p>
        </p:txBody>
      </p:sp>
      <p:sp>
        <p:nvSpPr>
          <p:cNvPr id="4" name="TextBox 3">
            <a:extLst>
              <a:ext uri="{FF2B5EF4-FFF2-40B4-BE49-F238E27FC236}">
                <a16:creationId xmlns:a16="http://schemas.microsoft.com/office/drawing/2014/main" id="{ED3B9E37-759C-60C5-77AC-3204F175D3EC}"/>
              </a:ext>
            </a:extLst>
          </p:cNvPr>
          <p:cNvSpPr txBox="1"/>
          <p:nvPr/>
        </p:nvSpPr>
        <p:spPr>
          <a:xfrm>
            <a:off x="465619" y="4607093"/>
            <a:ext cx="4185627" cy="1754326"/>
          </a:xfrm>
          <a:prstGeom prst="rect">
            <a:avLst/>
          </a:prstGeom>
          <a:noFill/>
        </p:spPr>
        <p:txBody>
          <a:bodyPr wrap="square" rtlCol="0">
            <a:spAutoFit/>
          </a:bodyPr>
          <a:lstStyle/>
          <a:p>
            <a:r>
              <a:rPr lang="en-US" sz="5400" dirty="0">
                <a:latin typeface="Calibri" panose="020F0502020204030204" pitchFamily="34" charset="0"/>
                <a:cs typeface="Calibri" panose="020F0502020204030204" pitchFamily="34" charset="0"/>
              </a:rPr>
              <a:t>Rubrics Generator</a:t>
            </a:r>
          </a:p>
        </p:txBody>
      </p:sp>
    </p:spTree>
    <p:extLst>
      <p:ext uri="{BB962C8B-B14F-4D97-AF65-F5344CB8AC3E}">
        <p14:creationId xmlns:p14="http://schemas.microsoft.com/office/powerpoint/2010/main" val="118618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D774F-A589-FD74-C6FB-CAB22AF82ABC}"/>
              </a:ext>
            </a:extLst>
          </p:cNvPr>
          <p:cNvSpPr>
            <a:spLocks noGrp="1"/>
          </p:cNvSpPr>
          <p:nvPr>
            <p:ph type="title"/>
          </p:nvPr>
        </p:nvSpPr>
        <p:spPr>
          <a:xfrm>
            <a:off x="838200" y="365125"/>
            <a:ext cx="10515600" cy="1325563"/>
          </a:xfrm>
        </p:spPr>
        <p:txBody>
          <a:bodyPr>
            <a:normAutofit/>
          </a:bodyPr>
          <a:lstStyle/>
          <a:p>
            <a:r>
              <a:rPr lang="en-US" sz="5400" dirty="0">
                <a:latin typeface="Calibri" panose="020F0502020204030204" pitchFamily="34" charset="0"/>
                <a:cs typeface="Calibri" panose="020F0502020204030204" pitchFamily="34" charset="0"/>
              </a:rPr>
              <a:t>SCOPE OF THE PROJECT</a:t>
            </a:r>
          </a:p>
        </p:txBody>
      </p:sp>
      <p:sp>
        <p:nvSpPr>
          <p:cNvPr id="3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378CB763-6C77-2DBA-22A8-1ED37B9CBDF2}"/>
              </a:ext>
            </a:extLst>
          </p:cNvPr>
          <p:cNvSpPr>
            <a:spLocks noGrp="1"/>
          </p:cNvSpPr>
          <p:nvPr>
            <p:ph idx="1"/>
          </p:nvPr>
        </p:nvSpPr>
        <p:spPr>
          <a:xfrm>
            <a:off x="838200" y="1929384"/>
            <a:ext cx="10515600" cy="4251960"/>
          </a:xfrm>
        </p:spPr>
        <p:txBody>
          <a:bodyPr>
            <a:normAutofit/>
          </a:bodyPr>
          <a:lstStyle/>
          <a:p>
            <a:r>
              <a:rPr lang="en-US" sz="2200" b="1" dirty="0">
                <a:latin typeface="Times New Roman" panose="02020603050405020304" pitchFamily="18" charset="0"/>
                <a:cs typeface="Times New Roman" panose="02020603050405020304" pitchFamily="18" charset="0"/>
              </a:rPr>
              <a:t>Prototype Development:</a:t>
            </a:r>
            <a:r>
              <a:rPr lang="en-US" sz="2200" dirty="0">
                <a:latin typeface="Times New Roman" panose="02020603050405020304" pitchFamily="18" charset="0"/>
                <a:cs typeface="Times New Roman" panose="02020603050405020304" pitchFamily="18" charset="0"/>
              </a:rPr>
              <a:t> Create a robust prototype for generating rubrics across various educational contexts.</a:t>
            </a:r>
          </a:p>
          <a:p>
            <a:r>
              <a:rPr lang="en-US" sz="2200" b="1" dirty="0">
                <a:latin typeface="Times New Roman" panose="02020603050405020304" pitchFamily="18" charset="0"/>
                <a:cs typeface="Times New Roman" panose="02020603050405020304" pitchFamily="18" charset="0"/>
              </a:rPr>
              <a:t>Scalable Architecture:</a:t>
            </a:r>
            <a:r>
              <a:rPr lang="en-US" sz="2200" dirty="0">
                <a:latin typeface="Times New Roman" panose="02020603050405020304" pitchFamily="18" charset="0"/>
                <a:cs typeface="Times New Roman" panose="02020603050405020304" pitchFamily="18" charset="0"/>
              </a:rPr>
              <a:t> Design a scalable system to handle large user volumes and diverse grading needs.</a:t>
            </a:r>
          </a:p>
          <a:p>
            <a:r>
              <a:rPr lang="en-US" sz="2200" b="1" dirty="0">
                <a:latin typeface="Times New Roman" panose="02020603050405020304" pitchFamily="18" charset="0"/>
                <a:cs typeface="Times New Roman" panose="02020603050405020304" pitchFamily="18" charset="0"/>
              </a:rPr>
              <a:t>AI Integration:</a:t>
            </a:r>
            <a:r>
              <a:rPr lang="en-US" sz="2200" dirty="0">
                <a:latin typeface="Times New Roman" panose="02020603050405020304" pitchFamily="18" charset="0"/>
                <a:cs typeface="Times New Roman" panose="02020603050405020304" pitchFamily="18" charset="0"/>
              </a:rPr>
              <a:t> Utilize advanced AI and LLM algorithms for precise and adaptable rubric creation.</a:t>
            </a:r>
          </a:p>
          <a:p>
            <a:r>
              <a:rPr lang="en-US" sz="2200" b="1" dirty="0">
                <a:latin typeface="Times New Roman" panose="02020603050405020304" pitchFamily="18" charset="0"/>
                <a:cs typeface="Times New Roman" panose="02020603050405020304" pitchFamily="18" charset="0"/>
              </a:rPr>
              <a:t>Performance Evaluation:</a:t>
            </a:r>
            <a:r>
              <a:rPr lang="en-US" sz="2200" dirty="0">
                <a:latin typeface="Times New Roman" panose="02020603050405020304" pitchFamily="18" charset="0"/>
                <a:cs typeface="Times New Roman" panose="02020603050405020304" pitchFamily="18" charset="0"/>
              </a:rPr>
              <a:t> Conduct rigorous testing and validation to ensure optimal system performance.</a:t>
            </a:r>
          </a:p>
          <a:p>
            <a:r>
              <a:rPr lang="en-US" sz="2200" b="1" dirty="0">
                <a:latin typeface="Times New Roman" panose="02020603050405020304" pitchFamily="18" charset="0"/>
                <a:cs typeface="Times New Roman" panose="02020603050405020304" pitchFamily="18" charset="0"/>
              </a:rPr>
              <a:t>User Documentation:</a:t>
            </a:r>
            <a:r>
              <a:rPr lang="en-US" sz="2200" dirty="0">
                <a:latin typeface="Times New Roman" panose="02020603050405020304" pitchFamily="18" charset="0"/>
                <a:cs typeface="Times New Roman" panose="02020603050405020304" pitchFamily="18" charset="0"/>
              </a:rPr>
              <a:t> Provide comprehensive documentation and user guides for effective system utilization.</a:t>
            </a:r>
          </a:p>
        </p:txBody>
      </p:sp>
    </p:spTree>
    <p:extLst>
      <p:ext uri="{BB962C8B-B14F-4D97-AF65-F5344CB8AC3E}">
        <p14:creationId xmlns:p14="http://schemas.microsoft.com/office/powerpoint/2010/main" val="300070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fade">
                                      <p:cBhvr>
                                        <p:cTn id="13" dur="500"/>
                                        <p:tgtEl>
                                          <p:spTgt spid="2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xEl>
                                              <p:pRg st="1" end="1"/>
                                            </p:txEl>
                                          </p:spTgt>
                                        </p:tgtEl>
                                        <p:attrNameLst>
                                          <p:attrName>style.visibility</p:attrName>
                                        </p:attrNameLst>
                                      </p:cBhvr>
                                      <p:to>
                                        <p:strVal val="visible"/>
                                      </p:to>
                                    </p:set>
                                    <p:animEffect transition="in" filter="fade">
                                      <p:cBhvr>
                                        <p:cTn id="18" dur="500"/>
                                        <p:tgtEl>
                                          <p:spTgt spid="2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xEl>
                                              <p:pRg st="2" end="2"/>
                                            </p:txEl>
                                          </p:spTgt>
                                        </p:tgtEl>
                                        <p:attrNameLst>
                                          <p:attrName>style.visibility</p:attrName>
                                        </p:attrNameLst>
                                      </p:cBhvr>
                                      <p:to>
                                        <p:strVal val="visible"/>
                                      </p:to>
                                    </p:set>
                                    <p:animEffect transition="in" filter="fade">
                                      <p:cBhvr>
                                        <p:cTn id="23" dur="500"/>
                                        <p:tgtEl>
                                          <p:spTgt spid="2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xEl>
                                              <p:pRg st="3" end="3"/>
                                            </p:txEl>
                                          </p:spTgt>
                                        </p:tgtEl>
                                        <p:attrNameLst>
                                          <p:attrName>style.visibility</p:attrName>
                                        </p:attrNameLst>
                                      </p:cBhvr>
                                      <p:to>
                                        <p:strVal val="visible"/>
                                      </p:to>
                                    </p:set>
                                    <p:animEffect transition="in" filter="fade">
                                      <p:cBhvr>
                                        <p:cTn id="28" dur="500"/>
                                        <p:tgtEl>
                                          <p:spTgt spid="2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xEl>
                                              <p:pRg st="4" end="4"/>
                                            </p:txEl>
                                          </p:spTgt>
                                        </p:tgtEl>
                                        <p:attrNameLst>
                                          <p:attrName>style.visibility</p:attrName>
                                        </p:attrNameLst>
                                      </p:cBhvr>
                                      <p:to>
                                        <p:strVal val="visible"/>
                                      </p:to>
                                    </p:set>
                                    <p:animEffect transition="in" filter="fade">
                                      <p:cBhvr>
                                        <p:cTn id="33"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39AB947-785D-482B-A71B-C1C825A2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468A839C-B241-4F23-9A1D-CBCAFE6F5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AF68CAD5-0452-48EC-94D8-91ED8F5EB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92735B-501A-8861-0868-5A9A6BE9F77A}"/>
              </a:ext>
            </a:extLst>
          </p:cNvPr>
          <p:cNvSpPr>
            <a:spLocks noGrp="1"/>
          </p:cNvSpPr>
          <p:nvPr>
            <p:ph type="title"/>
          </p:nvPr>
        </p:nvSpPr>
        <p:spPr>
          <a:xfrm>
            <a:off x="436988" y="923190"/>
            <a:ext cx="4837176" cy="1170432"/>
          </a:xfrm>
        </p:spPr>
        <p:txBody>
          <a:bodyPr anchor="b">
            <a:noAutofit/>
          </a:bodyPr>
          <a:lstStyle/>
          <a:p>
            <a:r>
              <a:rPr lang="en-US" sz="4800" dirty="0">
                <a:latin typeface="Calibri" panose="020F0502020204030204" pitchFamily="34" charset="0"/>
                <a:cs typeface="Calibri" panose="020F0502020204030204" pitchFamily="34" charset="0"/>
              </a:rPr>
              <a:t>Technical Requirements</a:t>
            </a:r>
          </a:p>
        </p:txBody>
      </p:sp>
      <p:sp>
        <p:nvSpPr>
          <p:cNvPr id="22" name="Rectangle 21">
            <a:extLst>
              <a:ext uri="{FF2B5EF4-FFF2-40B4-BE49-F238E27FC236}">
                <a16:creationId xmlns:a16="http://schemas.microsoft.com/office/drawing/2014/main" id="{F89F292F-513F-4E95-9E51-6B736F17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3A52E0E-6908-496E-BB67-DDBF1EEC3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395820D6-845E-F796-F85C-CD089EB9ADCB}"/>
              </a:ext>
            </a:extLst>
          </p:cNvPr>
          <p:cNvPicPr>
            <a:picLocks noChangeAspect="1"/>
          </p:cNvPicPr>
          <p:nvPr/>
        </p:nvPicPr>
        <p:blipFill>
          <a:blip r:embed="rId2"/>
          <a:stretch>
            <a:fillRect/>
          </a:stretch>
        </p:blipFill>
        <p:spPr>
          <a:xfrm>
            <a:off x="6665635" y="585216"/>
            <a:ext cx="2311602" cy="2340864"/>
          </a:xfrm>
          <a:prstGeom prst="rect">
            <a:avLst/>
          </a:prstGeom>
        </p:spPr>
      </p:pic>
      <p:pic>
        <p:nvPicPr>
          <p:cNvPr id="9" name="Picture 8" descr="A red triangle on a black background&#10;&#10;Description automatically generated">
            <a:extLst>
              <a:ext uri="{FF2B5EF4-FFF2-40B4-BE49-F238E27FC236}">
                <a16:creationId xmlns:a16="http://schemas.microsoft.com/office/drawing/2014/main" id="{0F6D0744-688E-F37D-4C0D-B55163F2ED91}"/>
              </a:ext>
            </a:extLst>
          </p:cNvPr>
          <p:cNvPicPr>
            <a:picLocks noChangeAspect="1"/>
          </p:cNvPicPr>
          <p:nvPr/>
        </p:nvPicPr>
        <p:blipFill>
          <a:blip r:embed="rId3"/>
          <a:stretch>
            <a:fillRect/>
          </a:stretch>
        </p:blipFill>
        <p:spPr>
          <a:xfrm>
            <a:off x="9285429" y="1074999"/>
            <a:ext cx="2505456" cy="1361297"/>
          </a:xfrm>
          <a:prstGeom prst="rect">
            <a:avLst/>
          </a:prstGeom>
        </p:spPr>
      </p:pic>
      <p:pic>
        <p:nvPicPr>
          <p:cNvPr id="6" name="Picture 5" descr="A close-up of a logo&#10;&#10;Description automatically generated">
            <a:extLst>
              <a:ext uri="{FF2B5EF4-FFF2-40B4-BE49-F238E27FC236}">
                <a16:creationId xmlns:a16="http://schemas.microsoft.com/office/drawing/2014/main" id="{02336575-B22F-1911-0877-912587C759CC}"/>
              </a:ext>
            </a:extLst>
          </p:cNvPr>
          <p:cNvPicPr>
            <a:picLocks noChangeAspect="1"/>
          </p:cNvPicPr>
          <p:nvPr/>
        </p:nvPicPr>
        <p:blipFill>
          <a:blip r:embed="rId4"/>
          <a:stretch>
            <a:fillRect/>
          </a:stretch>
        </p:blipFill>
        <p:spPr>
          <a:xfrm>
            <a:off x="6565393" y="3733048"/>
            <a:ext cx="5225492" cy="1841985"/>
          </a:xfrm>
          <a:prstGeom prst="rect">
            <a:avLst/>
          </a:prstGeom>
        </p:spPr>
      </p:pic>
      <p:graphicFrame>
        <p:nvGraphicFramePr>
          <p:cNvPr id="7" name="Content Placeholder 2">
            <a:extLst>
              <a:ext uri="{FF2B5EF4-FFF2-40B4-BE49-F238E27FC236}">
                <a16:creationId xmlns:a16="http://schemas.microsoft.com/office/drawing/2014/main" id="{072E3613-A848-DBA4-B4E2-1FC45C7BF561}"/>
              </a:ext>
            </a:extLst>
          </p:cNvPr>
          <p:cNvGraphicFramePr>
            <a:graphicFrameLocks noGrp="1"/>
          </p:cNvGraphicFramePr>
          <p:nvPr>
            <p:ph idx="1"/>
            <p:extLst>
              <p:ext uri="{D42A27DB-BD31-4B8C-83A1-F6EECF244321}">
                <p14:modId xmlns:p14="http://schemas.microsoft.com/office/powerpoint/2010/main" val="3778013482"/>
              </p:ext>
            </p:extLst>
          </p:nvPr>
        </p:nvGraphicFramePr>
        <p:xfrm>
          <a:off x="438912" y="2514600"/>
          <a:ext cx="4837176" cy="36667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5115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800" decel="100000"/>
                                        <p:tgtEl>
                                          <p:spTgt spid="7"/>
                                        </p:tgtEl>
                                      </p:cBhvr>
                                    </p:animEffect>
                                    <p:anim calcmode="lin" valueType="num">
                                      <p:cBhvr>
                                        <p:cTn id="14" dur="800" decel="100000" fill="hold"/>
                                        <p:tgtEl>
                                          <p:spTgt spid="7"/>
                                        </p:tgtEl>
                                        <p:attrNameLst>
                                          <p:attrName>style.rotation</p:attrName>
                                        </p:attrNameLst>
                                      </p:cBhvr>
                                      <p:tavLst>
                                        <p:tav tm="0">
                                          <p:val>
                                            <p:fltVal val="-90"/>
                                          </p:val>
                                        </p:tav>
                                        <p:tav tm="100000">
                                          <p:val>
                                            <p:fltVal val="0"/>
                                          </p:val>
                                        </p:tav>
                                      </p:tavLst>
                                    </p:anim>
                                    <p:anim calcmode="lin" valueType="num">
                                      <p:cBhvr>
                                        <p:cTn id="15" dur="800" decel="100000" fill="hold"/>
                                        <p:tgtEl>
                                          <p:spTgt spid="7"/>
                                        </p:tgtEl>
                                        <p:attrNameLst>
                                          <p:attrName>ppt_x</p:attrName>
                                        </p:attrNameLst>
                                      </p:cBhvr>
                                      <p:tavLst>
                                        <p:tav tm="0">
                                          <p:val>
                                            <p:strVal val="#ppt_x+0.4"/>
                                          </p:val>
                                        </p:tav>
                                        <p:tav tm="100000">
                                          <p:val>
                                            <p:strVal val="#ppt_x-0.05"/>
                                          </p:val>
                                        </p:tav>
                                      </p:tavLst>
                                    </p:anim>
                                    <p:anim calcmode="lin" valueType="num">
                                      <p:cBhvr>
                                        <p:cTn id="16" dur="800" decel="100000" fill="hold"/>
                                        <p:tgtEl>
                                          <p:spTgt spid="7"/>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90"/>
                                          </p:val>
                                        </p:tav>
                                        <p:tav tm="100000">
                                          <p:val>
                                            <p:fltVal val="0"/>
                                          </p:val>
                                        </p:tav>
                                      </p:tavLst>
                                    </p:anim>
                                    <p:animEffect transition="in" filter="fade">
                                      <p:cBhvr>
                                        <p:cTn id="26" dur="1000"/>
                                        <p:tgtEl>
                                          <p:spTgt spid="11"/>
                                        </p:tgtEl>
                                      </p:cBhvr>
                                    </p:animEffect>
                                  </p:childTnLst>
                                </p:cTn>
                              </p:par>
                              <p:par>
                                <p:cTn id="27" presetID="3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3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style.rotation</p:attrName>
                                        </p:attrNameLst>
                                      </p:cBhvr>
                                      <p:tavLst>
                                        <p:tav tm="0">
                                          <p:val>
                                            <p:fltVal val="90"/>
                                          </p:val>
                                        </p:tav>
                                        <p:tav tm="100000">
                                          <p:val>
                                            <p:fltVal val="0"/>
                                          </p:val>
                                        </p:tav>
                                      </p:tavLst>
                                    </p:anim>
                                    <p:animEffect transition="in" filter="fade">
                                      <p:cBhvr>
                                        <p:cTn id="3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8314E7-C5F2-78BC-F83A-AF9BBB3C2A19}"/>
              </a:ext>
            </a:extLst>
          </p:cNvPr>
          <p:cNvSpPr>
            <a:spLocks noGrp="1"/>
          </p:cNvSpPr>
          <p:nvPr>
            <p:ph type="title"/>
          </p:nvPr>
        </p:nvSpPr>
        <p:spPr>
          <a:xfrm>
            <a:off x="838200" y="365125"/>
            <a:ext cx="10515600" cy="1325563"/>
          </a:xfrm>
        </p:spPr>
        <p:txBody>
          <a:bodyPr>
            <a:normAutofit/>
          </a:bodyPr>
          <a:lstStyle/>
          <a:p>
            <a:r>
              <a:rPr lang="en-US" sz="4800" dirty="0">
                <a:latin typeface="Calibri" panose="020F0502020204030204" pitchFamily="34" charset="0"/>
                <a:cs typeface="Calibri" panose="020F0502020204030204" pitchFamily="34" charset="0"/>
              </a:rPr>
              <a:t>Methodology </a:t>
            </a:r>
          </a:p>
        </p:txBody>
      </p:sp>
      <p:sp>
        <p:nvSpPr>
          <p:cNvPr id="7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a:extLst>
              <a:ext uri="{FF2B5EF4-FFF2-40B4-BE49-F238E27FC236}">
                <a16:creationId xmlns:a16="http://schemas.microsoft.com/office/drawing/2014/main" id="{F4CD03C3-472C-62B0-7774-CA8D719173F4}"/>
              </a:ext>
            </a:extLst>
          </p:cNvPr>
          <p:cNvSpPr>
            <a:spLocks noGrp="1"/>
          </p:cNvSpPr>
          <p:nvPr>
            <p:ph idx="1"/>
          </p:nvPr>
        </p:nvSpPr>
        <p:spPr>
          <a:xfrm>
            <a:off x="838200" y="1929384"/>
            <a:ext cx="10515600" cy="4251960"/>
          </a:xfrm>
        </p:spPr>
        <p:txBody>
          <a:bodyPr>
            <a:normAutofit/>
          </a:bodyPr>
          <a:lstStyle/>
          <a:p>
            <a:r>
              <a:rPr lang="en-US" sz="2200" b="1" dirty="0">
                <a:latin typeface="Times New Roman" panose="02020603050405020304" pitchFamily="18" charset="0"/>
                <a:cs typeface="Times New Roman" panose="02020603050405020304" pitchFamily="18" charset="0"/>
              </a:rPr>
              <a:t>Integration of Chroma and LLM:</a:t>
            </a:r>
            <a:r>
              <a:rPr lang="en-US" sz="2200" dirty="0">
                <a:latin typeface="Times New Roman" panose="02020603050405020304" pitchFamily="18" charset="0"/>
                <a:cs typeface="Times New Roman" panose="02020603050405020304" pitchFamily="18" charset="0"/>
              </a:rPr>
              <a:t> Combining Chroma's robust vector database engine with large language models (LLMs) enhances the system's ability to manage educational data and interpret complex grading criteria accurately. </a:t>
            </a:r>
          </a:p>
          <a:p>
            <a:r>
              <a:rPr lang="en-US" sz="2200" b="1" dirty="0">
                <a:latin typeface="Times New Roman" panose="02020603050405020304" pitchFamily="18" charset="0"/>
                <a:cs typeface="Times New Roman" panose="02020603050405020304" pitchFamily="18" charset="0"/>
              </a:rPr>
              <a:t>Development with </a:t>
            </a:r>
            <a:r>
              <a:rPr lang="en-US" sz="2200" b="1" dirty="0" err="1">
                <a:latin typeface="Times New Roman" panose="02020603050405020304" pitchFamily="18" charset="0"/>
                <a:cs typeface="Times New Roman" panose="02020603050405020304" pitchFamily="18" charset="0"/>
              </a:rPr>
              <a:t>Langchain</a:t>
            </a:r>
            <a:r>
              <a:rPr lang="en-US"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 Utilizing </a:t>
            </a:r>
            <a:r>
              <a:rPr lang="en-US" sz="2200" dirty="0" err="1">
                <a:latin typeface="Times New Roman" panose="02020603050405020304" pitchFamily="18" charset="0"/>
                <a:cs typeface="Times New Roman" panose="02020603050405020304" pitchFamily="18" charset="0"/>
              </a:rPr>
              <a:t>Langchain's</a:t>
            </a:r>
            <a:r>
              <a:rPr lang="en-US" sz="2200" dirty="0">
                <a:latin typeface="Times New Roman" panose="02020603050405020304" pitchFamily="18" charset="0"/>
                <a:cs typeface="Times New Roman" panose="02020603050405020304" pitchFamily="18" charset="0"/>
              </a:rPr>
              <a:t> comprehensive framework to </a:t>
            </a:r>
            <a:r>
              <a:rPr lang="en-US" sz="2200" dirty="0" err="1">
                <a:latin typeface="Times New Roman" panose="02020603050405020304" pitchFamily="18" charset="0"/>
                <a:cs typeface="Times New Roman" panose="02020603050405020304" pitchFamily="18" charset="0"/>
              </a:rPr>
              <a:t>integrat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Streamlit’s</a:t>
            </a:r>
            <a:r>
              <a:rPr lang="en-US" sz="2200" dirty="0">
                <a:latin typeface="Times New Roman" panose="02020603050405020304" pitchFamily="18" charset="0"/>
                <a:cs typeface="Times New Roman" panose="02020603050405020304" pitchFamily="18" charset="0"/>
              </a:rPr>
              <a:t> key features like option selection and file uploading. This makes the system adaptable and user-friendly, allowing educators to customize rubrics effortlessly and handle diverse queries effectively.</a:t>
            </a:r>
          </a:p>
        </p:txBody>
      </p:sp>
    </p:spTree>
    <p:extLst>
      <p:ext uri="{BB962C8B-B14F-4D97-AF65-F5344CB8AC3E}">
        <p14:creationId xmlns:p14="http://schemas.microsoft.com/office/powerpoint/2010/main" val="185916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6">
                                            <p:txEl>
                                              <p:pRg st="0" end="0"/>
                                            </p:txEl>
                                          </p:spTgt>
                                        </p:tgtEl>
                                        <p:attrNameLst>
                                          <p:attrName>style.visibility</p:attrName>
                                        </p:attrNameLst>
                                      </p:cBhvr>
                                      <p:to>
                                        <p:strVal val="visible"/>
                                      </p:to>
                                    </p:set>
                                    <p:animEffect transition="in" filter="fade">
                                      <p:cBhvr>
                                        <p:cTn id="13" dur="500"/>
                                        <p:tgtEl>
                                          <p:spTgt spid="3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xEl>
                                              <p:pRg st="1" end="1"/>
                                            </p:txEl>
                                          </p:spTgt>
                                        </p:tgtEl>
                                        <p:attrNameLst>
                                          <p:attrName>style.visibility</p:attrName>
                                        </p:attrNameLst>
                                      </p:cBhvr>
                                      <p:to>
                                        <p:strVal val="visible"/>
                                      </p:to>
                                    </p:set>
                                    <p:animEffect transition="in" filter="fade">
                                      <p:cBhvr>
                                        <p:cTn id="18"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4885B-77FC-68FD-4BD4-64AEA7018F9B}"/>
              </a:ext>
            </a:extLst>
          </p:cNvPr>
          <p:cNvSpPr>
            <a:spLocks noGrp="1"/>
          </p:cNvSpPr>
          <p:nvPr>
            <p:ph type="title"/>
          </p:nvPr>
        </p:nvSpPr>
        <p:spPr>
          <a:xfrm>
            <a:off x="1171074" y="1396686"/>
            <a:ext cx="3240506" cy="4064628"/>
          </a:xfrm>
        </p:spPr>
        <p:txBody>
          <a:bodyPr>
            <a:normAutofit/>
          </a:bodyPr>
          <a:lstStyle/>
          <a:p>
            <a:pPr algn="ctr"/>
            <a:r>
              <a:rPr lang="en-US" sz="4800" u="sng" dirty="0">
                <a:solidFill>
                  <a:schemeClr val="bg1"/>
                </a:solidFill>
                <a:latin typeface="Calibri" panose="020F0502020204030204" pitchFamily="34" charset="0"/>
                <a:cs typeface="Calibri" panose="020F0502020204030204" pitchFamily="34" charset="0"/>
              </a:rPr>
              <a:t>Conclusion</a:t>
            </a:r>
          </a:p>
        </p:txBody>
      </p:sp>
      <p:sp>
        <p:nvSpPr>
          <p:cNvPr id="42" name="Arc 4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FF05C02-AA60-2F00-B376-33CF468920CF}"/>
              </a:ext>
            </a:extLst>
          </p:cNvPr>
          <p:cNvSpPr>
            <a:spLocks noGrp="1"/>
          </p:cNvSpPr>
          <p:nvPr>
            <p:ph idx="1"/>
          </p:nvPr>
        </p:nvSpPr>
        <p:spPr>
          <a:xfrm>
            <a:off x="5370153" y="1526033"/>
            <a:ext cx="5536397" cy="3935281"/>
          </a:xfrm>
        </p:spPr>
        <p:txBody>
          <a:bodyPr>
            <a:normAutofit/>
          </a:bodyPr>
          <a:lstStyle/>
          <a:p>
            <a:pPr marL="0" marR="0" indent="0">
              <a:spcBef>
                <a:spcPts val="0"/>
              </a:spcBef>
              <a:spcAft>
                <a:spcPts val="800"/>
              </a:spcAft>
              <a:buNone/>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The AI-driven Automated Rubric Generation System stands as a transformative solution in the realm of educational assessment. By leveraging advanced AI and LLM technologies, this project aims to streamline the grading process, enhance reliability, and ensure fairness in evaluations. With its user-friendly interface and scalable architecture, the system is poised to significantly improve educational productivity and outcomes. By addressing key challenges in traditional grading methods, this innovative approach promises to empower educators and enrich the educational experience for students.</a:t>
            </a:r>
          </a:p>
        </p:txBody>
      </p:sp>
    </p:spTree>
    <p:extLst>
      <p:ext uri="{BB962C8B-B14F-4D97-AF65-F5344CB8AC3E}">
        <p14:creationId xmlns:p14="http://schemas.microsoft.com/office/powerpoint/2010/main" val="379198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Question mark on green pastel background">
            <a:extLst>
              <a:ext uri="{FF2B5EF4-FFF2-40B4-BE49-F238E27FC236}">
                <a16:creationId xmlns:a16="http://schemas.microsoft.com/office/drawing/2014/main" id="{115C9975-AF54-20F8-3D0F-B5F209085ABF}"/>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rcRect b="5436"/>
          <a:stretch/>
        </p:blipFill>
        <p:spPr>
          <a:xfrm>
            <a:off x="2522356" y="10"/>
            <a:ext cx="9669642" cy="6857990"/>
          </a:xfrm>
          <a:prstGeom prst="rect">
            <a:avLst/>
          </a:prstGeom>
          <a:pattFill prst="pct5">
            <a:fgClr>
              <a:schemeClr val="accent2">
                <a:lumMod val="60000"/>
                <a:lumOff val="40000"/>
              </a:schemeClr>
            </a:fgClr>
            <a:bgClr>
              <a:schemeClr val="bg1"/>
            </a:bgClr>
          </a:pattFill>
        </p:spPr>
      </p:pic>
      <p:sp>
        <p:nvSpPr>
          <p:cNvPr id="57" name="Rectangle 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4C03F40-B949-7128-EB3B-373635A4BC97}"/>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Questions?</a:t>
            </a:r>
          </a:p>
        </p:txBody>
      </p:sp>
    </p:spTree>
    <p:extLst>
      <p:ext uri="{BB962C8B-B14F-4D97-AF65-F5344CB8AC3E}">
        <p14:creationId xmlns:p14="http://schemas.microsoft.com/office/powerpoint/2010/main" val="248511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Smiling Face with No Fill">
            <a:extLst>
              <a:ext uri="{FF2B5EF4-FFF2-40B4-BE49-F238E27FC236}">
                <a16:creationId xmlns:a16="http://schemas.microsoft.com/office/drawing/2014/main" id="{E3E6C310-ECA4-E5A8-E22C-E7EBB6D1CD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2" name="TextBox 1">
            <a:extLst>
              <a:ext uri="{FF2B5EF4-FFF2-40B4-BE49-F238E27FC236}">
                <a16:creationId xmlns:a16="http://schemas.microsoft.com/office/drawing/2014/main" id="{897D67B2-4999-CAF4-3B93-A28249951328}"/>
              </a:ext>
            </a:extLst>
          </p:cNvPr>
          <p:cNvSpPr txBox="1"/>
          <p:nvPr/>
        </p:nvSpPr>
        <p:spPr>
          <a:xfrm>
            <a:off x="5596502" y="2405894"/>
            <a:ext cx="5754896" cy="31974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Thank you </a:t>
            </a:r>
          </a:p>
        </p:txBody>
      </p:sp>
      <p:sp>
        <p:nvSpPr>
          <p:cNvPr id="57" name="Rectangle 56">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08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800" decel="100000"/>
                                        <p:tgtEl>
                                          <p:spTgt spid="28"/>
                                        </p:tgtEl>
                                      </p:cBhvr>
                                    </p:animEffect>
                                    <p:anim calcmode="lin" valueType="num">
                                      <p:cBhvr>
                                        <p:cTn id="8" dur="800" decel="100000" fill="hold"/>
                                        <p:tgtEl>
                                          <p:spTgt spid="28"/>
                                        </p:tgtEl>
                                        <p:attrNameLst>
                                          <p:attrName>style.rotation</p:attrName>
                                        </p:attrNameLst>
                                      </p:cBhvr>
                                      <p:tavLst>
                                        <p:tav tm="0">
                                          <p:val>
                                            <p:fltVal val="-90"/>
                                          </p:val>
                                        </p:tav>
                                        <p:tav tm="100000">
                                          <p:val>
                                            <p:fltVal val="0"/>
                                          </p:val>
                                        </p:tav>
                                      </p:tavLst>
                                    </p:anim>
                                    <p:anim calcmode="lin" valueType="num">
                                      <p:cBhvr>
                                        <p:cTn id="9" dur="800" decel="100000" fill="hold"/>
                                        <p:tgtEl>
                                          <p:spTgt spid="28"/>
                                        </p:tgtEl>
                                        <p:attrNameLst>
                                          <p:attrName>ppt_x</p:attrName>
                                        </p:attrNameLst>
                                      </p:cBhvr>
                                      <p:tavLst>
                                        <p:tav tm="0">
                                          <p:val>
                                            <p:strVal val="#ppt_x+0.4"/>
                                          </p:val>
                                        </p:tav>
                                        <p:tav tm="100000">
                                          <p:val>
                                            <p:strVal val="#ppt_x-0.05"/>
                                          </p:val>
                                        </p:tav>
                                      </p:tavLst>
                                    </p:anim>
                                    <p:anim calcmode="lin" valueType="num">
                                      <p:cBhvr>
                                        <p:cTn id="10" dur="800" decel="100000" fill="hold"/>
                                        <p:tgtEl>
                                          <p:spTgt spid="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0FDF3-97EC-2879-120C-1698C34006F7}"/>
              </a:ext>
            </a:extLst>
          </p:cNvPr>
          <p:cNvSpPr>
            <a:spLocks noGrp="1"/>
          </p:cNvSpPr>
          <p:nvPr>
            <p:ph type="title"/>
          </p:nvPr>
        </p:nvSpPr>
        <p:spPr>
          <a:xfrm>
            <a:off x="572493" y="238539"/>
            <a:ext cx="11018520" cy="1434415"/>
          </a:xfrm>
        </p:spPr>
        <p:txBody>
          <a:bodyPr anchor="b">
            <a:normAutofit/>
          </a:bodyPr>
          <a:lstStyle/>
          <a:p>
            <a:r>
              <a:rPr lang="en-US" sz="4800" dirty="0">
                <a:latin typeface="Calibri" panose="020F0502020204030204" pitchFamily="34" charset="0"/>
                <a:cs typeface="Calibri" panose="020F0502020204030204" pitchFamily="34" charset="0"/>
              </a:rPr>
              <a:t>Introduction</a:t>
            </a: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robot&#10;&#10;Description automatically generated">
            <a:extLst>
              <a:ext uri="{FF2B5EF4-FFF2-40B4-BE49-F238E27FC236}">
                <a16:creationId xmlns:a16="http://schemas.microsoft.com/office/drawing/2014/main" id="{6092CF9E-900C-A688-3922-3399A99C3232}"/>
              </a:ext>
            </a:extLst>
          </p:cNvPr>
          <p:cNvPicPr>
            <a:picLocks noChangeAspect="1"/>
          </p:cNvPicPr>
          <p:nvPr/>
        </p:nvPicPr>
        <p:blipFill>
          <a:blip r:embed="rId2"/>
          <a:srcRect l="3795" r="-3" b="-3"/>
          <a:stretch/>
        </p:blipFill>
        <p:spPr>
          <a:xfrm>
            <a:off x="7675658" y="2093976"/>
            <a:ext cx="3941064" cy="4096512"/>
          </a:xfrm>
          <a:prstGeom prst="rect">
            <a:avLst/>
          </a:prstGeom>
        </p:spPr>
      </p:pic>
      <p:graphicFrame>
        <p:nvGraphicFramePr>
          <p:cNvPr id="5" name="Content Placeholder 2">
            <a:extLst>
              <a:ext uri="{FF2B5EF4-FFF2-40B4-BE49-F238E27FC236}">
                <a16:creationId xmlns:a16="http://schemas.microsoft.com/office/drawing/2014/main" id="{AFED1B65-648A-7302-2C84-E3C7D7F3D1FB}"/>
              </a:ext>
            </a:extLst>
          </p:cNvPr>
          <p:cNvGraphicFramePr>
            <a:graphicFrameLocks noGrp="1"/>
          </p:cNvGraphicFramePr>
          <p:nvPr>
            <p:ph idx="1"/>
            <p:extLst>
              <p:ext uri="{D42A27DB-BD31-4B8C-83A1-F6EECF244321}">
                <p14:modId xmlns:p14="http://schemas.microsoft.com/office/powerpoint/2010/main" val="1904225850"/>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498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80">
                                          <p:stCondLst>
                                            <p:cond delay="0"/>
                                          </p:stCondLst>
                                        </p:cTn>
                                        <p:tgtEl>
                                          <p:spTgt spid="6"/>
                                        </p:tgtEl>
                                      </p:cBhvr>
                                    </p:animEffect>
                                    <p:anim calcmode="lin" valueType="num">
                                      <p:cBhvr>
                                        <p:cTn id="1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9" dur="26">
                                          <p:stCondLst>
                                            <p:cond delay="650"/>
                                          </p:stCondLst>
                                        </p:cTn>
                                        <p:tgtEl>
                                          <p:spTgt spid="6"/>
                                        </p:tgtEl>
                                      </p:cBhvr>
                                      <p:to x="100000" y="60000"/>
                                    </p:animScale>
                                    <p:animScale>
                                      <p:cBhvr>
                                        <p:cTn id="20" dur="166" decel="50000">
                                          <p:stCondLst>
                                            <p:cond delay="676"/>
                                          </p:stCondLst>
                                        </p:cTn>
                                        <p:tgtEl>
                                          <p:spTgt spid="6"/>
                                        </p:tgtEl>
                                      </p:cBhvr>
                                      <p:to x="100000" y="100000"/>
                                    </p:animScale>
                                    <p:animScale>
                                      <p:cBhvr>
                                        <p:cTn id="21" dur="26">
                                          <p:stCondLst>
                                            <p:cond delay="1312"/>
                                          </p:stCondLst>
                                        </p:cTn>
                                        <p:tgtEl>
                                          <p:spTgt spid="6"/>
                                        </p:tgtEl>
                                      </p:cBhvr>
                                      <p:to x="100000" y="80000"/>
                                    </p:animScale>
                                    <p:animScale>
                                      <p:cBhvr>
                                        <p:cTn id="22" dur="166" decel="50000">
                                          <p:stCondLst>
                                            <p:cond delay="1338"/>
                                          </p:stCondLst>
                                        </p:cTn>
                                        <p:tgtEl>
                                          <p:spTgt spid="6"/>
                                        </p:tgtEl>
                                      </p:cBhvr>
                                      <p:to x="100000" y="100000"/>
                                    </p:animScale>
                                    <p:animScale>
                                      <p:cBhvr>
                                        <p:cTn id="23" dur="26">
                                          <p:stCondLst>
                                            <p:cond delay="1642"/>
                                          </p:stCondLst>
                                        </p:cTn>
                                        <p:tgtEl>
                                          <p:spTgt spid="6"/>
                                        </p:tgtEl>
                                      </p:cBhvr>
                                      <p:to x="100000" y="90000"/>
                                    </p:animScale>
                                    <p:animScale>
                                      <p:cBhvr>
                                        <p:cTn id="24" dur="166" decel="50000">
                                          <p:stCondLst>
                                            <p:cond delay="1668"/>
                                          </p:stCondLst>
                                        </p:cTn>
                                        <p:tgtEl>
                                          <p:spTgt spid="6"/>
                                        </p:tgtEl>
                                      </p:cBhvr>
                                      <p:to x="100000" y="100000"/>
                                    </p:animScale>
                                    <p:animScale>
                                      <p:cBhvr>
                                        <p:cTn id="25" dur="26">
                                          <p:stCondLst>
                                            <p:cond delay="1808"/>
                                          </p:stCondLst>
                                        </p:cTn>
                                        <p:tgtEl>
                                          <p:spTgt spid="6"/>
                                        </p:tgtEl>
                                      </p:cBhvr>
                                      <p:to x="100000" y="95000"/>
                                    </p:animScale>
                                    <p:animScale>
                                      <p:cBhvr>
                                        <p:cTn id="26" dur="166" decel="50000">
                                          <p:stCondLst>
                                            <p:cond delay="1834"/>
                                          </p:stCondLst>
                                        </p:cTn>
                                        <p:tgtEl>
                                          <p:spTgt spid="6"/>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Graphic spid="5"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6D6B-5344-CFD4-5AAE-50A1E2A26BC1}"/>
              </a:ext>
            </a:extLst>
          </p:cNvPr>
          <p:cNvSpPr>
            <a:spLocks noGrp="1"/>
          </p:cNvSpPr>
          <p:nvPr>
            <p:ph type="title"/>
          </p:nvPr>
        </p:nvSpPr>
        <p:spPr>
          <a:xfrm>
            <a:off x="841248" y="256032"/>
            <a:ext cx="10506456" cy="1014984"/>
          </a:xfrm>
        </p:spPr>
        <p:txBody>
          <a:bodyPr anchor="b">
            <a:normAutofit/>
          </a:bodyPr>
          <a:lstStyle/>
          <a:p>
            <a:r>
              <a:rPr lang="en-US" sz="4800" dirty="0">
                <a:latin typeface="Calibri" panose="020F0502020204030204" pitchFamily="34" charset="0"/>
                <a:cs typeface="Calibri" panose="020F0502020204030204" pitchFamily="34" charset="0"/>
              </a:rPr>
              <a:t>Business Objective</a:t>
            </a:r>
          </a:p>
        </p:txBody>
      </p:sp>
      <p:sp>
        <p:nvSpPr>
          <p:cNvPr id="34" name="Rectangle 3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2">
            <a:extLst>
              <a:ext uri="{FF2B5EF4-FFF2-40B4-BE49-F238E27FC236}">
                <a16:creationId xmlns:a16="http://schemas.microsoft.com/office/drawing/2014/main" id="{494A73AB-A283-013E-1A41-A321430B30CE}"/>
              </a:ext>
            </a:extLst>
          </p:cNvPr>
          <p:cNvGraphicFramePr>
            <a:graphicFrameLocks noGrp="1"/>
          </p:cNvGraphicFramePr>
          <p:nvPr>
            <p:ph idx="1"/>
            <p:extLst>
              <p:ext uri="{D42A27DB-BD31-4B8C-83A1-F6EECF244321}">
                <p14:modId xmlns:p14="http://schemas.microsoft.com/office/powerpoint/2010/main" val="331356549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128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Graphic spid="20"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1135A26D-9D47-467E-91F1-31149BF0D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E1090-9C9F-ABD7-7A5C-02BB3BA8C4CE}"/>
              </a:ext>
            </a:extLst>
          </p:cNvPr>
          <p:cNvSpPr>
            <a:spLocks noGrp="1"/>
          </p:cNvSpPr>
          <p:nvPr>
            <p:ph type="title"/>
          </p:nvPr>
        </p:nvSpPr>
        <p:spPr>
          <a:xfrm>
            <a:off x="838201" y="365125"/>
            <a:ext cx="5393360" cy="1325563"/>
          </a:xfrm>
        </p:spPr>
        <p:txBody>
          <a:bodyPr>
            <a:normAutofit/>
          </a:bodyPr>
          <a:lstStyle/>
          <a:p>
            <a:r>
              <a:rPr lang="en-US" sz="4800" dirty="0">
                <a:latin typeface="Calibri" panose="020F0502020204030204" pitchFamily="34" charset="0"/>
                <a:cs typeface="Calibri" panose="020F0502020204030204" pitchFamily="34" charset="0"/>
              </a:rPr>
              <a:t>System Description</a:t>
            </a:r>
          </a:p>
        </p:txBody>
      </p:sp>
      <p:sp>
        <p:nvSpPr>
          <p:cNvPr id="64" name="Freeform: Shape 63">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19333"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4F1738E-5BD1-B114-F6C7-8786895C75D7}"/>
              </a:ext>
            </a:extLst>
          </p:cNvPr>
          <p:cNvSpPr>
            <a:spLocks noGrp="1"/>
          </p:cNvSpPr>
          <p:nvPr>
            <p:ph idx="1"/>
          </p:nvPr>
        </p:nvSpPr>
        <p:spPr>
          <a:xfrm>
            <a:off x="838200" y="1632793"/>
            <a:ext cx="5471087" cy="4185757"/>
          </a:xfrm>
        </p:spPr>
        <p:txBody>
          <a:bodyPr anchor="t">
            <a:normAutofit/>
          </a:bodyPr>
          <a:lstStyle/>
          <a:p>
            <a:pPr marL="0" indent="0">
              <a:buNone/>
            </a:pPr>
            <a:endParaRPr lang="en-US" sz="2200" dirty="0"/>
          </a:p>
          <a:p>
            <a:pPr marL="0" indent="0">
              <a:buNone/>
            </a:pPr>
            <a:r>
              <a:rPr lang="en-US" sz="2200" dirty="0"/>
              <a:t>The system combines Chroma, a robust vector database engine, with large language models (LLMs) renowned for their natural language understanding capabilities. </a:t>
            </a:r>
            <a:r>
              <a:rPr lang="en-US" sz="2200" dirty="0" err="1"/>
              <a:t>Langchain's</a:t>
            </a:r>
            <a:r>
              <a:rPr lang="en-US" sz="2200" dirty="0"/>
              <a:t> comprehensive framework facilitates the development of advanced features such as selecting options and uploading files. This integration enables the system to accurately understand and respond to diverse queries, generating precise and tailored rubrics efficiently.</a:t>
            </a:r>
          </a:p>
        </p:txBody>
      </p:sp>
      <p:sp>
        <p:nvSpPr>
          <p:cNvPr id="66" name="Oval 65">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80791"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13" name="Picture 12" descr="A bird and chain&#10;&#10;Description automatically generated">
            <a:extLst>
              <a:ext uri="{FF2B5EF4-FFF2-40B4-BE49-F238E27FC236}">
                <a16:creationId xmlns:a16="http://schemas.microsoft.com/office/drawing/2014/main" id="{7526DD1A-BE91-6FBF-4E5C-4D10DDF7AAC6}"/>
              </a:ext>
            </a:extLst>
          </p:cNvPr>
          <p:cNvPicPr>
            <a:picLocks noChangeAspect="1"/>
          </p:cNvPicPr>
          <p:nvPr/>
        </p:nvPicPr>
        <p:blipFill>
          <a:blip r:embed="rId2"/>
          <a:stretch>
            <a:fillRect/>
          </a:stretch>
        </p:blipFill>
        <p:spPr>
          <a:xfrm>
            <a:off x="6706774" y="2392776"/>
            <a:ext cx="2533422" cy="253342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5" name="Picture 4" descr="A red blue and yellow circles&#10;&#10;Description automatically generated">
            <a:extLst>
              <a:ext uri="{FF2B5EF4-FFF2-40B4-BE49-F238E27FC236}">
                <a16:creationId xmlns:a16="http://schemas.microsoft.com/office/drawing/2014/main" id="{0E6FDF41-AFB2-3903-5CD9-DCE3CF7AE06B}"/>
              </a:ext>
            </a:extLst>
          </p:cNvPr>
          <p:cNvPicPr>
            <a:picLocks noChangeAspect="1"/>
          </p:cNvPicPr>
          <p:nvPr/>
        </p:nvPicPr>
        <p:blipFill>
          <a:blip r:embed="rId3"/>
          <a:stretch>
            <a:fillRect/>
          </a:stretch>
        </p:blipFill>
        <p:spPr>
          <a:xfrm>
            <a:off x="9508504" y="1014929"/>
            <a:ext cx="2533422" cy="1621390"/>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7" name="Picture 6" descr="A red triangle on a black background&#10;&#10;Description automatically generated">
            <a:extLst>
              <a:ext uri="{FF2B5EF4-FFF2-40B4-BE49-F238E27FC236}">
                <a16:creationId xmlns:a16="http://schemas.microsoft.com/office/drawing/2014/main" id="{4EC42461-F963-5BDA-C3E3-A525FBC8B6D2}"/>
              </a:ext>
            </a:extLst>
          </p:cNvPr>
          <p:cNvPicPr>
            <a:picLocks noChangeAspect="1"/>
          </p:cNvPicPr>
          <p:nvPr/>
        </p:nvPicPr>
        <p:blipFill>
          <a:blip r:embed="rId4"/>
          <a:stretch>
            <a:fillRect/>
          </a:stretch>
        </p:blipFill>
        <p:spPr>
          <a:xfrm>
            <a:off x="9508503" y="4240407"/>
            <a:ext cx="2533423" cy="1376493"/>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sp>
        <p:nvSpPr>
          <p:cNvPr id="70" name="Arc 69">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76147" y="5530635"/>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6066084"/>
            <a:ext cx="1913062" cy="791916"/>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10015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9" presetClass="entr" presetSubtype="1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fmla="#ppt_w*sin(2.5*pi*$)">
                                          <p:val>
                                            <p:fltVal val="0"/>
                                          </p:val>
                                        </p:tav>
                                        <p:tav tm="100000">
                                          <p:val>
                                            <p:fltVal val="1"/>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9"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fmla="#ppt_w*sin(2.5*pi*$)">
                                          <p:val>
                                            <p:fltVal val="0"/>
                                          </p:val>
                                        </p:tav>
                                        <p:tav tm="100000">
                                          <p:val>
                                            <p:fltVal val="1"/>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9"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fmla="#ppt_w*sin(2.5*pi*$)">
                                          <p:val>
                                            <p:fltVal val="0"/>
                                          </p:val>
                                        </p:tav>
                                        <p:tav tm="100000">
                                          <p:val>
                                            <p:fltVal val="1"/>
                                          </p:val>
                                        </p:tav>
                                      </p:tavLst>
                                    </p:anim>
                                    <p:anim calcmode="lin" valueType="num">
                                      <p:cBhvr>
                                        <p:cTn id="26"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1C927F-8744-09C7-3DC0-AADB0E276E20}"/>
              </a:ext>
            </a:extLst>
          </p:cNvPr>
          <p:cNvSpPr>
            <a:spLocks noGrp="1"/>
          </p:cNvSpPr>
          <p:nvPr>
            <p:ph type="title"/>
          </p:nvPr>
        </p:nvSpPr>
        <p:spPr>
          <a:xfrm>
            <a:off x="838200" y="365125"/>
            <a:ext cx="10515600" cy="1325563"/>
          </a:xfrm>
        </p:spPr>
        <p:txBody>
          <a:bodyPr vert="horz" lIns="91440" tIns="45720" rIns="91440" bIns="45720" rtlCol="0">
            <a:normAutofit/>
          </a:bodyPr>
          <a:lstStyle/>
          <a:p>
            <a:br>
              <a:rPr lang="en-US" kern="1200" dirty="0">
                <a:latin typeface="+mj-lt"/>
                <a:ea typeface="+mj-ea"/>
                <a:cs typeface="+mj-cs"/>
              </a:rPr>
            </a:br>
            <a:r>
              <a:rPr lang="en-US" kern="1200" dirty="0">
                <a:latin typeface="Calibri" panose="020F0502020204030204" pitchFamily="34" charset="0"/>
                <a:cs typeface="Calibri" panose="020F0502020204030204" pitchFamily="34" charset="0"/>
              </a:rPr>
              <a:t>Home Page</a:t>
            </a:r>
          </a:p>
        </p:txBody>
      </p:sp>
      <p:sp>
        <p:nvSpPr>
          <p:cNvPr id="136"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3AE0AF51-A68C-7EDB-7A57-4EEC6EE3667D}"/>
              </a:ext>
            </a:extLst>
          </p:cNvPr>
          <p:cNvPicPr>
            <a:picLocks noChangeAspect="1"/>
          </p:cNvPicPr>
          <p:nvPr/>
        </p:nvPicPr>
        <p:blipFill>
          <a:blip r:embed="rId2">
            <a:extLst>
              <a:ext uri="{28A0092B-C50C-407E-A947-70E740481C1C}">
                <a14:useLocalDpi xmlns:a14="http://schemas.microsoft.com/office/drawing/2010/main" val="0"/>
              </a:ext>
            </a:extLst>
          </a:blip>
          <a:srcRect r="1" b="38724"/>
          <a:stretch/>
        </p:blipFill>
        <p:spPr>
          <a:xfrm>
            <a:off x="1158240" y="2149222"/>
            <a:ext cx="9875520" cy="3721608"/>
          </a:xfrm>
          <a:prstGeom prst="rect">
            <a:avLst/>
          </a:prstGeom>
          <a:effectLst/>
        </p:spPr>
      </p:pic>
    </p:spTree>
    <p:extLst>
      <p:ext uri="{BB962C8B-B14F-4D97-AF65-F5344CB8AC3E}">
        <p14:creationId xmlns:p14="http://schemas.microsoft.com/office/powerpoint/2010/main" val="215474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1C927F-8744-09C7-3DC0-AADB0E276E20}"/>
              </a:ext>
            </a:extLst>
          </p:cNvPr>
          <p:cNvSpPr>
            <a:spLocks noGrp="1"/>
          </p:cNvSpPr>
          <p:nvPr>
            <p:ph type="title"/>
          </p:nvPr>
        </p:nvSpPr>
        <p:spPr>
          <a:xfrm>
            <a:off x="838200" y="365125"/>
            <a:ext cx="10515600" cy="1325563"/>
          </a:xfrm>
        </p:spPr>
        <p:txBody>
          <a:bodyPr vert="horz" lIns="91440" tIns="45720" rIns="91440" bIns="45720" rtlCol="0">
            <a:normAutofit/>
          </a:bodyPr>
          <a:lstStyle/>
          <a:p>
            <a:br>
              <a:rPr lang="en-US" kern="1200" dirty="0">
                <a:latin typeface="+mj-lt"/>
                <a:ea typeface="+mj-ea"/>
                <a:cs typeface="+mj-cs"/>
              </a:rPr>
            </a:br>
            <a:r>
              <a:rPr lang="en-US" dirty="0">
                <a:latin typeface="Calibri" panose="020F0502020204030204" pitchFamily="34" charset="0"/>
                <a:cs typeface="Calibri" panose="020F0502020204030204" pitchFamily="34" charset="0"/>
              </a:rPr>
              <a:t>Upload</a:t>
            </a:r>
            <a:r>
              <a:rPr lang="en-US" kern="1200" dirty="0">
                <a:latin typeface="Calibri" panose="020F0502020204030204" pitchFamily="34" charset="0"/>
                <a:cs typeface="Calibri" panose="020F0502020204030204" pitchFamily="34" charset="0"/>
              </a:rPr>
              <a:t> Page</a:t>
            </a:r>
          </a:p>
        </p:txBody>
      </p:sp>
      <p:sp>
        <p:nvSpPr>
          <p:cNvPr id="136"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2BA5CD01-45E1-1A5A-53C0-501117B11A40}"/>
              </a:ext>
            </a:extLst>
          </p:cNvPr>
          <p:cNvPicPr>
            <a:picLocks noChangeAspect="1"/>
          </p:cNvPicPr>
          <p:nvPr/>
        </p:nvPicPr>
        <p:blipFill>
          <a:blip r:embed="rId2"/>
          <a:stretch>
            <a:fillRect/>
          </a:stretch>
        </p:blipFill>
        <p:spPr>
          <a:xfrm>
            <a:off x="1158240" y="2331189"/>
            <a:ext cx="9875520" cy="3357674"/>
          </a:xfrm>
          <a:prstGeom prst="rect">
            <a:avLst/>
          </a:prstGeom>
          <a:effectLst/>
        </p:spPr>
      </p:pic>
    </p:spTree>
    <p:extLst>
      <p:ext uri="{BB962C8B-B14F-4D97-AF65-F5344CB8AC3E}">
        <p14:creationId xmlns:p14="http://schemas.microsoft.com/office/powerpoint/2010/main" val="112824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800" decel="100000"/>
                                        <p:tgtEl>
                                          <p:spTgt spid="11"/>
                                        </p:tgtEl>
                                      </p:cBhvr>
                                    </p:animEffect>
                                    <p:anim calcmode="lin" valueType="num">
                                      <p:cBhvr>
                                        <p:cTn id="14" dur="800" decel="100000" fill="hold"/>
                                        <p:tgtEl>
                                          <p:spTgt spid="11"/>
                                        </p:tgtEl>
                                        <p:attrNameLst>
                                          <p:attrName>style.rotation</p:attrName>
                                        </p:attrNameLst>
                                      </p:cBhvr>
                                      <p:tavLst>
                                        <p:tav tm="0">
                                          <p:val>
                                            <p:fltVal val="-90"/>
                                          </p:val>
                                        </p:tav>
                                        <p:tav tm="100000">
                                          <p:val>
                                            <p:fltVal val="0"/>
                                          </p:val>
                                        </p:tav>
                                      </p:tavLst>
                                    </p:anim>
                                    <p:anim calcmode="lin" valueType="num">
                                      <p:cBhvr>
                                        <p:cTn id="15" dur="800" decel="100000" fill="hold"/>
                                        <p:tgtEl>
                                          <p:spTgt spid="11"/>
                                        </p:tgtEl>
                                        <p:attrNameLst>
                                          <p:attrName>ppt_x</p:attrName>
                                        </p:attrNameLst>
                                      </p:cBhvr>
                                      <p:tavLst>
                                        <p:tav tm="0">
                                          <p:val>
                                            <p:strVal val="#ppt_x+0.4"/>
                                          </p:val>
                                        </p:tav>
                                        <p:tav tm="100000">
                                          <p:val>
                                            <p:strVal val="#ppt_x-0.05"/>
                                          </p:val>
                                        </p:tav>
                                      </p:tavLst>
                                    </p:anim>
                                    <p:anim calcmode="lin" valueType="num">
                                      <p:cBhvr>
                                        <p:cTn id="16" dur="800" decel="100000" fill="hold"/>
                                        <p:tgtEl>
                                          <p:spTgt spid="11"/>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1" name="Rectangle 170">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C927F-8744-09C7-3DC0-AADB0E276E20}"/>
              </a:ext>
            </a:extLst>
          </p:cNvPr>
          <p:cNvSpPr>
            <a:spLocks noGrp="1"/>
          </p:cNvSpPr>
          <p:nvPr>
            <p:ph type="title"/>
          </p:nvPr>
        </p:nvSpPr>
        <p:spPr>
          <a:xfrm>
            <a:off x="603938" y="640081"/>
            <a:ext cx="2608655" cy="5257799"/>
          </a:xfrm>
          <a:solidFill>
            <a:schemeClr val="bg2"/>
          </a:solidFill>
        </p:spPr>
        <p:txBody>
          <a:bodyPr vert="horz" lIns="91440" tIns="45720" rIns="91440" bIns="45720" rtlCol="0">
            <a:normAutofit/>
          </a:bodyPr>
          <a:lstStyle/>
          <a:p>
            <a:br>
              <a:rPr lang="en-US" sz="3600" kern="1200" dirty="0">
                <a:solidFill>
                  <a:srgbClr val="2C2C2C"/>
                </a:solidFill>
                <a:latin typeface="Calibri" panose="020F0502020204030204" pitchFamily="34" charset="0"/>
                <a:cs typeface="Calibri" panose="020F0502020204030204" pitchFamily="34" charset="0"/>
              </a:rPr>
            </a:br>
            <a:r>
              <a:rPr lang="en-US" sz="3600" kern="1200" dirty="0">
                <a:solidFill>
                  <a:srgbClr val="2C2C2C"/>
                </a:solidFill>
                <a:latin typeface="Calibri" panose="020F0502020204030204" pitchFamily="34" charset="0"/>
                <a:cs typeface="Calibri" panose="020F0502020204030204" pitchFamily="34" charset="0"/>
              </a:rPr>
              <a:t>Options Interface</a:t>
            </a:r>
          </a:p>
        </p:txBody>
      </p:sp>
      <p:sp>
        <p:nvSpPr>
          <p:cNvPr id="173"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3EC7514E-D7B8-22EC-FCFD-E2CA738F74C3}"/>
              </a:ext>
            </a:extLst>
          </p:cNvPr>
          <p:cNvPicPr>
            <a:picLocks noChangeAspect="1"/>
          </p:cNvPicPr>
          <p:nvPr/>
        </p:nvPicPr>
        <p:blipFill>
          <a:blip r:embed="rId2"/>
          <a:stretch>
            <a:fillRect/>
          </a:stretch>
        </p:blipFill>
        <p:spPr>
          <a:xfrm>
            <a:off x="4564965" y="611739"/>
            <a:ext cx="6159219" cy="5469930"/>
          </a:xfrm>
          <a:prstGeom prst="rect">
            <a:avLst/>
          </a:prstGeom>
        </p:spPr>
      </p:pic>
      <p:sp>
        <p:nvSpPr>
          <p:cNvPr id="12" name="TextBox 11">
            <a:extLst>
              <a:ext uri="{FF2B5EF4-FFF2-40B4-BE49-F238E27FC236}">
                <a16:creationId xmlns:a16="http://schemas.microsoft.com/office/drawing/2014/main" id="{FBAEE28A-D671-2381-BE97-DB3B9DD76426}"/>
              </a:ext>
            </a:extLst>
          </p:cNvPr>
          <p:cNvSpPr txBox="1"/>
          <p:nvPr/>
        </p:nvSpPr>
        <p:spPr>
          <a:xfrm>
            <a:off x="1757363" y="61864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2801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1" name="Rectangle 170">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C927F-8744-09C7-3DC0-AADB0E276E20}"/>
              </a:ext>
            </a:extLst>
          </p:cNvPr>
          <p:cNvSpPr>
            <a:spLocks noGrp="1"/>
          </p:cNvSpPr>
          <p:nvPr>
            <p:ph type="title"/>
          </p:nvPr>
        </p:nvSpPr>
        <p:spPr>
          <a:xfrm>
            <a:off x="603938" y="640081"/>
            <a:ext cx="2608655" cy="5257799"/>
          </a:xfrm>
          <a:solidFill>
            <a:schemeClr val="bg2"/>
          </a:solidFill>
        </p:spPr>
        <p:txBody>
          <a:bodyPr vert="horz" lIns="91440" tIns="45720" rIns="91440" bIns="45720" rtlCol="0">
            <a:normAutofit/>
          </a:bodyPr>
          <a:lstStyle/>
          <a:p>
            <a:br>
              <a:rPr lang="en-US" sz="3600" kern="1200" dirty="0">
                <a:solidFill>
                  <a:srgbClr val="2C2C2C"/>
                </a:solidFill>
                <a:latin typeface="+mj-lt"/>
                <a:ea typeface="+mj-ea"/>
                <a:cs typeface="+mj-cs"/>
              </a:rPr>
            </a:br>
            <a:r>
              <a:rPr lang="en-US" sz="3600" dirty="0">
                <a:solidFill>
                  <a:srgbClr val="2C2C2C"/>
                </a:solidFill>
                <a:latin typeface="Calibri" panose="020F0502020204030204" pitchFamily="34" charset="0"/>
                <a:cs typeface="Calibri" panose="020F0502020204030204" pitchFamily="34" charset="0"/>
              </a:rPr>
              <a:t>File Interface</a:t>
            </a:r>
            <a:endParaRPr lang="en-US" sz="3600" kern="1200" dirty="0">
              <a:solidFill>
                <a:srgbClr val="2C2C2C"/>
              </a:solidFill>
              <a:latin typeface="Calibri" panose="020F0502020204030204" pitchFamily="34" charset="0"/>
              <a:cs typeface="Calibri" panose="020F0502020204030204" pitchFamily="34" charset="0"/>
            </a:endParaRPr>
          </a:p>
        </p:txBody>
      </p:sp>
      <p:sp>
        <p:nvSpPr>
          <p:cNvPr id="173"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black screen&#10;&#10;Description automatically generated">
            <a:extLst>
              <a:ext uri="{FF2B5EF4-FFF2-40B4-BE49-F238E27FC236}">
                <a16:creationId xmlns:a16="http://schemas.microsoft.com/office/drawing/2014/main" id="{09F6354D-1584-B6D0-840F-87E9DF74612A}"/>
              </a:ext>
            </a:extLst>
          </p:cNvPr>
          <p:cNvPicPr>
            <a:picLocks noChangeAspect="1"/>
          </p:cNvPicPr>
          <p:nvPr/>
        </p:nvPicPr>
        <p:blipFill>
          <a:blip r:embed="rId2"/>
          <a:stretch>
            <a:fillRect/>
          </a:stretch>
        </p:blipFill>
        <p:spPr>
          <a:xfrm>
            <a:off x="4680011" y="640080"/>
            <a:ext cx="5929128" cy="5413248"/>
          </a:xfrm>
          <a:prstGeom prst="rect">
            <a:avLst/>
          </a:prstGeom>
        </p:spPr>
      </p:pic>
    </p:spTree>
    <p:extLst>
      <p:ext uri="{BB962C8B-B14F-4D97-AF65-F5344CB8AC3E}">
        <p14:creationId xmlns:p14="http://schemas.microsoft.com/office/powerpoint/2010/main" val="313148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1" name="Rectangle 200">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Shape 202">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A31C927F-8744-09C7-3DC0-AADB0E276E20}"/>
              </a:ext>
            </a:extLst>
          </p:cNvPr>
          <p:cNvSpPr>
            <a:spLocks noGrp="1"/>
          </p:cNvSpPr>
          <p:nvPr>
            <p:ph type="title"/>
          </p:nvPr>
        </p:nvSpPr>
        <p:spPr>
          <a:xfrm>
            <a:off x="497973" y="393380"/>
            <a:ext cx="7655427" cy="739881"/>
          </a:xfrm>
        </p:spPr>
        <p:txBody>
          <a:bodyPr vert="horz" lIns="91440" tIns="45720" rIns="91440" bIns="45720" rtlCol="0" anchor="b">
            <a:normAutofit fontScale="90000"/>
          </a:bodyPr>
          <a:lstStyle/>
          <a:p>
            <a:br>
              <a:rPr lang="en-US" sz="2300" dirty="0"/>
            </a:br>
            <a:r>
              <a:rPr lang="en-US" sz="4800" dirty="0">
                <a:latin typeface="Calibri" panose="020F0502020204030204" pitchFamily="34" charset="0"/>
                <a:cs typeface="Calibri" panose="020F0502020204030204" pitchFamily="34" charset="0"/>
              </a:rPr>
              <a:t>Chat Interface</a:t>
            </a:r>
          </a:p>
        </p:txBody>
      </p:sp>
      <p:pic>
        <p:nvPicPr>
          <p:cNvPr id="5" name="Picture 4" descr="A screenshot of a chat&#10;&#10;Description automatically generated">
            <a:extLst>
              <a:ext uri="{FF2B5EF4-FFF2-40B4-BE49-F238E27FC236}">
                <a16:creationId xmlns:a16="http://schemas.microsoft.com/office/drawing/2014/main" id="{A760B76A-DD2F-2351-BEDE-01DAD1735F03}"/>
              </a:ext>
            </a:extLst>
          </p:cNvPr>
          <p:cNvPicPr>
            <a:picLocks noChangeAspect="1"/>
          </p:cNvPicPr>
          <p:nvPr/>
        </p:nvPicPr>
        <p:blipFill>
          <a:blip r:embed="rId2"/>
          <a:stretch>
            <a:fillRect/>
          </a:stretch>
        </p:blipFill>
        <p:spPr>
          <a:xfrm>
            <a:off x="497973" y="1704880"/>
            <a:ext cx="4989106" cy="487685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43B5F77-747D-0FBC-D9B0-0D655E9FB834}"/>
              </a:ext>
            </a:extLst>
          </p:cNvPr>
          <p:cNvPicPr>
            <a:picLocks noChangeAspect="1"/>
          </p:cNvPicPr>
          <p:nvPr/>
        </p:nvPicPr>
        <p:blipFill>
          <a:blip r:embed="rId3"/>
          <a:stretch>
            <a:fillRect/>
          </a:stretch>
        </p:blipFill>
        <p:spPr>
          <a:xfrm>
            <a:off x="5993756" y="1704880"/>
            <a:ext cx="5275580" cy="4876852"/>
          </a:xfrm>
          <a:prstGeom prst="rect">
            <a:avLst/>
          </a:prstGeom>
        </p:spPr>
      </p:pic>
      <p:sp>
        <p:nvSpPr>
          <p:cNvPr id="205" name="Freeform: Shape 204">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557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800" decel="100000"/>
                                        <p:tgtEl>
                                          <p:spTgt spid="5"/>
                                        </p:tgtEl>
                                      </p:cBhvr>
                                    </p:animEffect>
                                    <p:anim calcmode="lin" valueType="num">
                                      <p:cBhvr>
                                        <p:cTn id="14" dur="800" decel="100000" fill="hold"/>
                                        <p:tgtEl>
                                          <p:spTgt spid="5"/>
                                        </p:tgtEl>
                                        <p:attrNameLst>
                                          <p:attrName>style.rotation</p:attrName>
                                        </p:attrNameLst>
                                      </p:cBhvr>
                                      <p:tavLst>
                                        <p:tav tm="0">
                                          <p:val>
                                            <p:fltVal val="-90"/>
                                          </p:val>
                                        </p:tav>
                                        <p:tav tm="100000">
                                          <p:val>
                                            <p:fltVal val="0"/>
                                          </p:val>
                                        </p:tav>
                                      </p:tavLst>
                                    </p:anim>
                                    <p:anim calcmode="lin" valueType="num">
                                      <p:cBhvr>
                                        <p:cTn id="15" dur="800" decel="100000" fill="hold"/>
                                        <p:tgtEl>
                                          <p:spTgt spid="5"/>
                                        </p:tgtEl>
                                        <p:attrNameLst>
                                          <p:attrName>ppt_x</p:attrName>
                                        </p:attrNameLst>
                                      </p:cBhvr>
                                      <p:tavLst>
                                        <p:tav tm="0">
                                          <p:val>
                                            <p:strVal val="#ppt_x+0.4"/>
                                          </p:val>
                                        </p:tav>
                                        <p:tav tm="100000">
                                          <p:val>
                                            <p:strVal val="#ppt_x-0.05"/>
                                          </p:val>
                                        </p:tav>
                                      </p:tavLst>
                                    </p:anim>
                                    <p:anim calcmode="lin" valueType="num">
                                      <p:cBhvr>
                                        <p:cTn id="16" dur="800" decel="100000" fill="hold"/>
                                        <p:tgtEl>
                                          <p:spTgt spid="5"/>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800" decel="100000"/>
                                        <p:tgtEl>
                                          <p:spTgt spid="7"/>
                                        </p:tgtEl>
                                      </p:cBhvr>
                                    </p:animEffect>
                                    <p:anim calcmode="lin" valueType="num">
                                      <p:cBhvr>
                                        <p:cTn id="24" dur="800" decel="100000" fill="hold"/>
                                        <p:tgtEl>
                                          <p:spTgt spid="7"/>
                                        </p:tgtEl>
                                        <p:attrNameLst>
                                          <p:attrName>style.rotation</p:attrName>
                                        </p:attrNameLst>
                                      </p:cBhvr>
                                      <p:tavLst>
                                        <p:tav tm="0">
                                          <p:val>
                                            <p:fltVal val="-90"/>
                                          </p:val>
                                        </p:tav>
                                        <p:tav tm="100000">
                                          <p:val>
                                            <p:fltVal val="0"/>
                                          </p:val>
                                        </p:tav>
                                      </p:tavLst>
                                    </p:anim>
                                    <p:anim calcmode="lin" valueType="num">
                                      <p:cBhvr>
                                        <p:cTn id="25" dur="800" decel="100000" fill="hold"/>
                                        <p:tgtEl>
                                          <p:spTgt spid="7"/>
                                        </p:tgtEl>
                                        <p:attrNameLst>
                                          <p:attrName>ppt_x</p:attrName>
                                        </p:attrNameLst>
                                      </p:cBhvr>
                                      <p:tavLst>
                                        <p:tav tm="0">
                                          <p:val>
                                            <p:strVal val="#ppt_x+0.4"/>
                                          </p:val>
                                        </p:tav>
                                        <p:tav tm="100000">
                                          <p:val>
                                            <p:strVal val="#ppt_x-0.05"/>
                                          </p:val>
                                        </p:tav>
                                      </p:tavLst>
                                    </p:anim>
                                    <p:anim calcmode="lin" valueType="num">
                                      <p:cBhvr>
                                        <p:cTn id="26" dur="800" decel="100000" fill="hold"/>
                                        <p:tgtEl>
                                          <p:spTgt spid="7"/>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53923</TotalTime>
  <Words>492</Words>
  <Application>Microsoft Macintosh PowerPoint</Application>
  <PresentationFormat>Widescreen</PresentationFormat>
  <Paragraphs>37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Calibri</vt:lpstr>
      <vt:lpstr>Times New Roman</vt:lpstr>
      <vt:lpstr>Office Theme</vt:lpstr>
      <vt:lpstr>PowerPoint Presentation</vt:lpstr>
      <vt:lpstr>Introduction</vt:lpstr>
      <vt:lpstr>Business Objective</vt:lpstr>
      <vt:lpstr>System Description</vt:lpstr>
      <vt:lpstr> Home Page</vt:lpstr>
      <vt:lpstr> Upload Page</vt:lpstr>
      <vt:lpstr> Options Interface</vt:lpstr>
      <vt:lpstr> File Interface</vt:lpstr>
      <vt:lpstr> Chat Interface</vt:lpstr>
      <vt:lpstr>SCOPE OF THE PROJECT</vt:lpstr>
      <vt:lpstr>Technical Requirements</vt:lpstr>
      <vt:lpstr>Methodology </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Based Q&amp;A System</dc:title>
  <dc:creator>Ansh Aya</dc:creator>
  <cp:lastModifiedBy>Ansh Aya</cp:lastModifiedBy>
  <cp:revision>9</cp:revision>
  <dcterms:created xsi:type="dcterms:W3CDTF">2024-04-19T16:38:25Z</dcterms:created>
  <dcterms:modified xsi:type="dcterms:W3CDTF">2024-07-27T13:49:34Z</dcterms:modified>
</cp:coreProperties>
</file>